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media/image9.png" ContentType="image/png"/>
  <Override PartName="/ppt/media/image7.jpeg" ContentType="image/jpeg"/>
  <Override PartName="/ppt/media/image1.png" ContentType="image/png"/>
  <Override PartName="/ppt/media/image2.jpeg" ContentType="image/jpeg"/>
  <Override PartName="/ppt/media/image3.png" ContentType="image/png"/>
  <Override PartName="/ppt/media/image4.jpeg" ContentType="image/jpeg"/>
  <Override PartName="/ppt/media/image11.png" ContentType="image/png"/>
  <Override PartName="/ppt/media/image5.jpeg" ContentType="image/jpeg"/>
  <Override PartName="/ppt/media/image6.jpeg" ContentType="image/jpeg"/>
  <Override PartName="/ppt/media/image8.jpeg" ContentType="image/jpeg"/>
  <Override PartName="/ppt/media/image10.png" ContentType="image/png"/>
  <Override PartName="/ppt/media/image12.jpeg" ContentType="image/jpeg"/>
  <Override PartName="/ppt/media/image13.jpeg" ContentType="image/jpeg"/>
  <Override PartName="/ppt/media/image14.png" ContentType="image/png"/>
  <Override PartName="/ppt/media/image15.jpeg" ContentType="image/jpeg"/>
  <Override PartName="/ppt/media/image16.jpeg" ContentType="image/jpeg"/>
  <Override PartName="/ppt/media/image17.png" ContentType="image/png"/>
  <Override PartName="/ppt/media/image18.jpeg" ContentType="image/jpeg"/>
  <Override PartName="/ppt/media/image19.jpeg" ContentType="image/jpeg"/>
  <Override PartName="/ppt/media/image20.png" ContentType="image/pn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/>
          <a:p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"/>
                <a:ea typeface="Calibri"/>
              </a:rPr>
              <a:t>Titelmasterformat durch Klicken bearbeiten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20F3894D-03EC-4A6B-8EEE-693047151E96}" type="datetime1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16.05.2021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7E944BD-58C1-4F2E-B7E5-2C6083D633DE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504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de-DE" sz="4400" spc="-1" strike="noStrike">
                <a:solidFill>
                  <a:srgbClr val="000000"/>
                </a:solidFill>
                <a:latin typeface="Calibri"/>
                <a:ea typeface="Calibri"/>
              </a:rPr>
              <a:t>Master-Titelstil durch Klicken bearbeiten</a:t>
            </a:r>
            <a:endParaRPr b="0" lang="de-DE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765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3200" spc="-1" strike="noStrike">
                <a:solidFill>
                  <a:srgbClr val="000000"/>
                </a:solidFill>
                <a:latin typeface="Calibri"/>
                <a:ea typeface="Calibri"/>
              </a:rPr>
              <a:t>Master-Textstil durch Klicken bearbeiten</a:t>
            </a:r>
            <a:endParaRPr b="0" lang="de-DE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669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  <a:ea typeface="Calibri"/>
              </a:rPr>
              <a:t>Zweite Ebene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575"/>
              </a:spcBef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Calibri"/>
              </a:rPr>
              <a:t>Dritte 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Calibri"/>
              </a:rPr>
              <a:t>Vierte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»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Calibri"/>
              </a:rPr>
              <a:t>Fünfte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de-DE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18CD60D-69B2-4C97-8D3D-22F9D032C5B7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3" descr=""/>
          <p:cNvPicPr/>
          <p:nvPr/>
        </p:nvPicPr>
        <p:blipFill>
          <a:blip r:embed="rId1"/>
          <a:srcRect l="0" t="5330" r="5400" b="5219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0" y="6403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4" name="Group 2"/>
          <p:cNvGrpSpPr/>
          <p:nvPr/>
        </p:nvGrpSpPr>
        <p:grpSpPr>
          <a:xfrm>
            <a:off x="1994040" y="315720"/>
            <a:ext cx="5299920" cy="1975680"/>
            <a:chOff x="1994040" y="315720"/>
            <a:chExt cx="5299920" cy="1975680"/>
          </a:xfrm>
        </p:grpSpPr>
        <p:sp>
          <p:nvSpPr>
            <p:cNvPr id="85" name="CustomShape 3"/>
            <p:cNvSpPr/>
            <p:nvPr/>
          </p:nvSpPr>
          <p:spPr>
            <a:xfrm>
              <a:off x="1994040" y="315720"/>
              <a:ext cx="5299920" cy="1975680"/>
            </a:xfrm>
            <a:prstGeom prst="roundRect">
              <a:avLst>
                <a:gd name="adj" fmla="val 16667"/>
              </a:avLst>
            </a:prstGeom>
            <a:solidFill>
              <a:srgbClr val="aab49c">
                <a:alpha val="76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" name="CustomShape 4"/>
            <p:cNvSpPr/>
            <p:nvPr/>
          </p:nvSpPr>
          <p:spPr>
            <a:xfrm>
              <a:off x="2191320" y="412200"/>
              <a:ext cx="4905000" cy="17229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 algn="ctr">
                <a:lnSpc>
                  <a:spcPct val="100000"/>
                </a:lnSpc>
                <a:spcAft>
                  <a:spcPts val="601"/>
                </a:spcAft>
              </a:pPr>
              <a:r>
                <a:rPr b="1" lang="de-DE" sz="4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Mut zur Lücke e.V.</a:t>
              </a:r>
              <a:endParaRPr b="0" lang="de-DE" sz="40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  <a:spcAft>
                  <a:spcPts val="601"/>
                </a:spcAft>
              </a:pPr>
              <a:r>
                <a:rPr b="1" lang="de-DE" sz="32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Baulückennutzung auf Zeit</a:t>
              </a:r>
              <a:endParaRPr b="0" lang="de-DE" sz="3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de-DE" sz="24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mit Tiny House und Modulhaus</a:t>
              </a:r>
              <a:endParaRPr b="0" lang="de-DE" sz="2400" spc="-1" strike="noStrike">
                <a:latin typeface="Arial"/>
              </a:endParaRPr>
            </a:p>
          </p:txBody>
        </p:sp>
      </p:grpSp>
      <p:sp>
        <p:nvSpPr>
          <p:cNvPr id="87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2C1B640-CC84-40BD-8808-5CCBA7C1AF31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2" descr=""/>
          <p:cNvPicPr/>
          <p:nvPr/>
        </p:nvPicPr>
        <p:blipFill>
          <a:blip r:embed="rId1"/>
          <a:srcRect l="10962" t="0" r="13932" b="10"/>
          <a:stretch/>
        </p:blipFill>
        <p:spPr>
          <a:xfrm>
            <a:off x="-4320" y="0"/>
            <a:ext cx="9152640" cy="685764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-8280" y="0"/>
            <a:ext cx="9160200" cy="6867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CustomShape 2"/>
          <p:cNvSpPr/>
          <p:nvPr/>
        </p:nvSpPr>
        <p:spPr>
          <a:xfrm>
            <a:off x="0" y="6403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90" name="Group 3"/>
          <p:cNvGrpSpPr/>
          <p:nvPr/>
        </p:nvGrpSpPr>
        <p:grpSpPr>
          <a:xfrm>
            <a:off x="2265840" y="548640"/>
            <a:ext cx="4612320" cy="721800"/>
            <a:chOff x="2265840" y="548640"/>
            <a:chExt cx="4612320" cy="721800"/>
          </a:xfrm>
        </p:grpSpPr>
        <p:sp>
          <p:nvSpPr>
            <p:cNvPr id="191" name="CustomShape 4"/>
            <p:cNvSpPr/>
            <p:nvPr/>
          </p:nvSpPr>
          <p:spPr>
            <a:xfrm>
              <a:off x="2270160" y="548640"/>
              <a:ext cx="4608000" cy="721800"/>
            </a:xfrm>
            <a:prstGeom prst="roundRect">
              <a:avLst>
                <a:gd name="adj" fmla="val 16667"/>
              </a:avLst>
            </a:prstGeom>
            <a:solidFill>
              <a:srgbClr val="aab49c">
                <a:alpha val="81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92" name="CustomShape 5"/>
            <p:cNvSpPr/>
            <p:nvPr/>
          </p:nvSpPr>
          <p:spPr>
            <a:xfrm>
              <a:off x="2265840" y="664200"/>
              <a:ext cx="4529160" cy="5223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 algn="ctr">
                <a:lnSpc>
                  <a:spcPct val="100000"/>
                </a:lnSpc>
              </a:pPr>
              <a:r>
                <a:rPr b="1" lang="de-DE" sz="28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Vorstellungen &amp; Motivation</a:t>
              </a:r>
              <a:endParaRPr b="0" lang="de-DE" sz="2800" spc="-1" strike="noStrike">
                <a:latin typeface="Arial"/>
              </a:endParaRPr>
            </a:p>
          </p:txBody>
        </p:sp>
      </p:grpSp>
      <p:grpSp>
        <p:nvGrpSpPr>
          <p:cNvPr id="193" name="Group 6"/>
          <p:cNvGrpSpPr/>
          <p:nvPr/>
        </p:nvGrpSpPr>
        <p:grpSpPr>
          <a:xfrm>
            <a:off x="5999400" y="1971000"/>
            <a:ext cx="3027240" cy="1928520"/>
            <a:chOff x="5999400" y="1971000"/>
            <a:chExt cx="3027240" cy="1928520"/>
          </a:xfrm>
        </p:grpSpPr>
        <p:sp>
          <p:nvSpPr>
            <p:cNvPr id="194" name="CustomShape 7"/>
            <p:cNvSpPr/>
            <p:nvPr/>
          </p:nvSpPr>
          <p:spPr>
            <a:xfrm>
              <a:off x="6123240" y="2714760"/>
              <a:ext cx="2779560" cy="441720"/>
            </a:xfrm>
            <a:prstGeom prst="roundRect">
              <a:avLst>
                <a:gd name="adj" fmla="val 16667"/>
              </a:avLst>
            </a:prstGeom>
            <a:solidFill>
              <a:srgbClr val="812b23">
                <a:alpha val="29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 algn="ctr">
                <a:lnSpc>
                  <a:spcPct val="100000"/>
                </a:lnSpc>
              </a:pPr>
              <a:r>
                <a:rPr b="1" lang="de-DE" sz="2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Familienfreundlichkeit</a:t>
              </a:r>
              <a:endParaRPr b="0" lang="de-DE" sz="2000" spc="-1" strike="noStrike">
                <a:latin typeface="Arial"/>
              </a:endParaRPr>
            </a:p>
          </p:txBody>
        </p:sp>
        <p:sp>
          <p:nvSpPr>
            <p:cNvPr id="195" name="CustomShape 8"/>
            <p:cNvSpPr/>
            <p:nvPr/>
          </p:nvSpPr>
          <p:spPr>
            <a:xfrm>
              <a:off x="5999400" y="1971000"/>
              <a:ext cx="3027240" cy="442080"/>
            </a:xfrm>
            <a:prstGeom prst="roundRect">
              <a:avLst>
                <a:gd name="adj" fmla="val 16667"/>
              </a:avLst>
            </a:prstGeom>
            <a:solidFill>
              <a:srgbClr val="812b23">
                <a:alpha val="29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 algn="ctr">
                <a:lnSpc>
                  <a:spcPct val="100000"/>
                </a:lnSpc>
              </a:pPr>
              <a:r>
                <a:rPr b="1" lang="de-DE" sz="2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Bezahlbarer Wohnraum</a:t>
              </a:r>
              <a:endParaRPr b="0" lang="de-DE" sz="2000" spc="-1" strike="noStrike">
                <a:latin typeface="Arial"/>
              </a:endParaRPr>
            </a:p>
          </p:txBody>
        </p:sp>
        <p:sp>
          <p:nvSpPr>
            <p:cNvPr id="196" name="CustomShape 9"/>
            <p:cNvSpPr/>
            <p:nvPr/>
          </p:nvSpPr>
          <p:spPr>
            <a:xfrm>
              <a:off x="6626880" y="3457440"/>
              <a:ext cx="1772640" cy="442080"/>
            </a:xfrm>
            <a:prstGeom prst="roundRect">
              <a:avLst>
                <a:gd name="adj" fmla="val 16667"/>
              </a:avLst>
            </a:prstGeom>
            <a:solidFill>
              <a:srgbClr val="812b23">
                <a:alpha val="29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 algn="ctr">
                <a:lnSpc>
                  <a:spcPct val="100000"/>
                </a:lnSpc>
              </a:pPr>
              <a:r>
                <a:rPr b="1" lang="de-DE" sz="2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Stadtnähe</a:t>
              </a:r>
              <a:endParaRPr b="0" lang="de-DE" sz="2000" spc="-1" strike="noStrike">
                <a:latin typeface="Arial"/>
              </a:endParaRPr>
            </a:p>
          </p:txBody>
        </p:sp>
      </p:grpSp>
      <p:grpSp>
        <p:nvGrpSpPr>
          <p:cNvPr id="197" name="Group 10"/>
          <p:cNvGrpSpPr/>
          <p:nvPr/>
        </p:nvGrpSpPr>
        <p:grpSpPr>
          <a:xfrm>
            <a:off x="286560" y="1951920"/>
            <a:ext cx="2519280" cy="1929240"/>
            <a:chOff x="286560" y="1951920"/>
            <a:chExt cx="2519280" cy="1929240"/>
          </a:xfrm>
        </p:grpSpPr>
        <p:sp>
          <p:nvSpPr>
            <p:cNvPr id="198" name="CustomShape 11"/>
            <p:cNvSpPr/>
            <p:nvPr/>
          </p:nvSpPr>
          <p:spPr>
            <a:xfrm>
              <a:off x="537840" y="2695680"/>
              <a:ext cx="2016360" cy="442080"/>
            </a:xfrm>
            <a:prstGeom prst="roundRect">
              <a:avLst>
                <a:gd name="adj" fmla="val 16667"/>
              </a:avLst>
            </a:prstGeom>
            <a:solidFill>
              <a:srgbClr val="812b23">
                <a:alpha val="29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 algn="ctr">
                <a:lnSpc>
                  <a:spcPct val="100000"/>
                </a:lnSpc>
              </a:pPr>
              <a:r>
                <a:rPr b="1" lang="de-DE" sz="2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Downsizing</a:t>
              </a:r>
              <a:endParaRPr b="0" lang="de-DE" sz="2000" spc="-1" strike="noStrike">
                <a:latin typeface="Arial"/>
              </a:endParaRPr>
            </a:p>
          </p:txBody>
        </p:sp>
        <p:sp>
          <p:nvSpPr>
            <p:cNvPr id="199" name="CustomShape 12"/>
            <p:cNvSpPr/>
            <p:nvPr/>
          </p:nvSpPr>
          <p:spPr>
            <a:xfrm>
              <a:off x="286560" y="1951920"/>
              <a:ext cx="2519280" cy="442080"/>
            </a:xfrm>
            <a:prstGeom prst="roundRect">
              <a:avLst>
                <a:gd name="adj" fmla="val 16667"/>
              </a:avLst>
            </a:prstGeom>
            <a:solidFill>
              <a:srgbClr val="812b23">
                <a:alpha val="29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 algn="ctr">
                <a:lnSpc>
                  <a:spcPct val="100000"/>
                </a:lnSpc>
              </a:pPr>
              <a:r>
                <a:rPr b="1" lang="de-DE" sz="2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Geteilte Ressourcen</a:t>
              </a:r>
              <a:endParaRPr b="0" lang="de-DE" sz="2000" spc="-1" strike="noStrike">
                <a:latin typeface="Arial"/>
              </a:endParaRPr>
            </a:p>
          </p:txBody>
        </p:sp>
        <p:sp>
          <p:nvSpPr>
            <p:cNvPr id="200" name="CustomShape 13"/>
            <p:cNvSpPr/>
            <p:nvPr/>
          </p:nvSpPr>
          <p:spPr>
            <a:xfrm>
              <a:off x="768240" y="3439080"/>
              <a:ext cx="1555560" cy="442080"/>
            </a:xfrm>
            <a:prstGeom prst="roundRect">
              <a:avLst>
                <a:gd name="adj" fmla="val 16667"/>
              </a:avLst>
            </a:prstGeom>
            <a:solidFill>
              <a:srgbClr val="812b23">
                <a:alpha val="29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 algn="ctr">
                <a:lnSpc>
                  <a:spcPct val="100000"/>
                </a:lnSpc>
              </a:pPr>
              <a:r>
                <a:rPr b="1" lang="de-DE" sz="2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Naturnähe</a:t>
              </a:r>
              <a:endParaRPr b="0" lang="de-DE" sz="2000" spc="-1" strike="noStrike">
                <a:latin typeface="Arial"/>
              </a:endParaRPr>
            </a:p>
          </p:txBody>
        </p:sp>
      </p:grpSp>
      <p:grpSp>
        <p:nvGrpSpPr>
          <p:cNvPr id="201" name="Group 14"/>
          <p:cNvGrpSpPr/>
          <p:nvPr/>
        </p:nvGrpSpPr>
        <p:grpSpPr>
          <a:xfrm>
            <a:off x="2711520" y="1951920"/>
            <a:ext cx="3411360" cy="4212720"/>
            <a:chOff x="2711520" y="1951920"/>
            <a:chExt cx="3411360" cy="4212720"/>
          </a:xfrm>
        </p:grpSpPr>
        <p:grpSp>
          <p:nvGrpSpPr>
            <p:cNvPr id="202" name="Group 15"/>
            <p:cNvGrpSpPr/>
            <p:nvPr/>
          </p:nvGrpSpPr>
          <p:grpSpPr>
            <a:xfrm>
              <a:off x="2818080" y="1951920"/>
              <a:ext cx="3198240" cy="3421080"/>
              <a:chOff x="2818080" y="1951920"/>
              <a:chExt cx="3198240" cy="3421080"/>
            </a:xfrm>
          </p:grpSpPr>
          <p:sp>
            <p:nvSpPr>
              <p:cNvPr id="203" name="CustomShape 16"/>
              <p:cNvSpPr/>
              <p:nvPr/>
            </p:nvSpPr>
            <p:spPr>
              <a:xfrm>
                <a:off x="3110400" y="4186080"/>
                <a:ext cx="2613960" cy="442080"/>
              </a:xfrm>
              <a:prstGeom prst="roundRect">
                <a:avLst>
                  <a:gd name="adj" fmla="val 16667"/>
                </a:avLst>
              </a:prstGeom>
              <a:solidFill>
                <a:srgbClr val="812b23">
                  <a:alpha val="29000"/>
                </a:srgbClr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/>
              <a:p>
                <a:pPr algn="ctr">
                  <a:lnSpc>
                    <a:spcPct val="100000"/>
                  </a:lnSpc>
                </a:pPr>
                <a:r>
                  <a:rPr b="1" lang="de-DE" sz="2000" spc="-1" strike="noStrike">
                    <a:solidFill>
                      <a:srgbClr val="3f3f3f"/>
                    </a:solidFill>
                    <a:latin typeface="Calibri"/>
                    <a:ea typeface="Calibri"/>
                  </a:rPr>
                  <a:t>Hohe Lebensqualität</a:t>
                </a:r>
                <a:endParaRPr b="0" lang="de-DE" sz="2000" spc="-1" strike="noStrike">
                  <a:latin typeface="Arial"/>
                </a:endParaRPr>
              </a:p>
            </p:txBody>
          </p:sp>
          <p:sp>
            <p:nvSpPr>
              <p:cNvPr id="204" name="CustomShape 17"/>
              <p:cNvSpPr/>
              <p:nvPr/>
            </p:nvSpPr>
            <p:spPr>
              <a:xfrm>
                <a:off x="3443760" y="2696760"/>
                <a:ext cx="1947240" cy="442080"/>
              </a:xfrm>
              <a:prstGeom prst="roundRect">
                <a:avLst>
                  <a:gd name="adj" fmla="val 16667"/>
                </a:avLst>
              </a:prstGeom>
              <a:solidFill>
                <a:srgbClr val="812b23">
                  <a:alpha val="29000"/>
                </a:srgbClr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/>
              <a:p>
                <a:pPr algn="ctr">
                  <a:lnSpc>
                    <a:spcPct val="100000"/>
                  </a:lnSpc>
                </a:pPr>
                <a:r>
                  <a:rPr b="1" lang="de-DE" sz="2000" spc="-1" strike="noStrike">
                    <a:solidFill>
                      <a:srgbClr val="3f3f3f"/>
                    </a:solidFill>
                    <a:latin typeface="Calibri"/>
                    <a:ea typeface="Calibri"/>
                  </a:rPr>
                  <a:t>Gemeinschaft</a:t>
                </a:r>
                <a:endParaRPr b="0" lang="de-DE" sz="2000" spc="-1" strike="noStrike">
                  <a:latin typeface="Arial"/>
                </a:endParaRPr>
              </a:p>
            </p:txBody>
          </p:sp>
          <p:sp>
            <p:nvSpPr>
              <p:cNvPr id="205" name="CustomShape 18"/>
              <p:cNvSpPr/>
              <p:nvPr/>
            </p:nvSpPr>
            <p:spPr>
              <a:xfrm>
                <a:off x="2818080" y="4930920"/>
                <a:ext cx="3198240" cy="442080"/>
              </a:xfrm>
              <a:prstGeom prst="roundRect">
                <a:avLst>
                  <a:gd name="adj" fmla="val 16667"/>
                </a:avLst>
              </a:prstGeom>
              <a:solidFill>
                <a:srgbClr val="812b23">
                  <a:alpha val="29000"/>
                </a:srgbClr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/>
              <a:p>
                <a:pPr algn="ctr">
                  <a:lnSpc>
                    <a:spcPct val="100000"/>
                  </a:lnSpc>
                </a:pPr>
                <a:r>
                  <a:rPr b="1" lang="de-DE" sz="2000" spc="-1" strike="noStrike">
                    <a:solidFill>
                      <a:srgbClr val="3f3f3f"/>
                    </a:solidFill>
                    <a:latin typeface="Calibri"/>
                    <a:ea typeface="Calibri"/>
                  </a:rPr>
                  <a:t>Generationenübergreifend</a:t>
                </a:r>
                <a:endParaRPr b="0" lang="de-DE" sz="2000" spc="-1" strike="noStrike">
                  <a:latin typeface="Arial"/>
                </a:endParaRPr>
              </a:p>
            </p:txBody>
          </p:sp>
          <p:sp>
            <p:nvSpPr>
              <p:cNvPr id="206" name="CustomShape 19"/>
              <p:cNvSpPr/>
              <p:nvPr/>
            </p:nvSpPr>
            <p:spPr>
              <a:xfrm>
                <a:off x="3288600" y="3441240"/>
                <a:ext cx="2257200" cy="442800"/>
              </a:xfrm>
              <a:prstGeom prst="roundRect">
                <a:avLst>
                  <a:gd name="adj" fmla="val 16667"/>
                </a:avLst>
              </a:prstGeom>
              <a:solidFill>
                <a:srgbClr val="812b23">
                  <a:alpha val="29000"/>
                </a:srgbClr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/>
              <a:p>
                <a:pPr algn="ctr">
                  <a:lnSpc>
                    <a:spcPct val="100000"/>
                  </a:lnSpc>
                </a:pPr>
                <a:r>
                  <a:rPr b="1" lang="de-DE" sz="2000" spc="-1" strike="noStrike">
                    <a:solidFill>
                      <a:srgbClr val="3f3f3f"/>
                    </a:solidFill>
                    <a:latin typeface="Calibri"/>
                    <a:ea typeface="Calibri"/>
                  </a:rPr>
                  <a:t>Individualität</a:t>
                </a:r>
                <a:endParaRPr b="0" lang="de-DE" sz="2000" spc="-1" strike="noStrike">
                  <a:latin typeface="Arial"/>
                </a:endParaRPr>
              </a:p>
            </p:txBody>
          </p:sp>
          <p:sp>
            <p:nvSpPr>
              <p:cNvPr id="207" name="CustomShape 20"/>
              <p:cNvSpPr/>
              <p:nvPr/>
            </p:nvSpPr>
            <p:spPr>
              <a:xfrm>
                <a:off x="3733200" y="1951920"/>
                <a:ext cx="1368000" cy="442080"/>
              </a:xfrm>
              <a:prstGeom prst="roundRect">
                <a:avLst>
                  <a:gd name="adj" fmla="val 16667"/>
                </a:avLst>
              </a:prstGeom>
              <a:solidFill>
                <a:srgbClr val="812b23">
                  <a:alpha val="29000"/>
                </a:srgbClr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/>
              <a:p>
                <a:pPr algn="ctr">
                  <a:lnSpc>
                    <a:spcPct val="100000"/>
                  </a:lnSpc>
                </a:pPr>
                <a:r>
                  <a:rPr b="1" lang="de-DE" sz="2000" spc="-1" strike="noStrike">
                    <a:solidFill>
                      <a:srgbClr val="3f3f3f"/>
                    </a:solidFill>
                    <a:latin typeface="Calibri"/>
                    <a:ea typeface="Calibri"/>
                  </a:rPr>
                  <a:t>Flexibilität</a:t>
                </a:r>
                <a:endParaRPr b="0" lang="de-DE" sz="2000" spc="-1" strike="noStrike">
                  <a:latin typeface="Arial"/>
                </a:endParaRPr>
              </a:p>
            </p:txBody>
          </p:sp>
        </p:grpSp>
        <p:sp>
          <p:nvSpPr>
            <p:cNvPr id="208" name="CustomShape 21"/>
            <p:cNvSpPr/>
            <p:nvPr/>
          </p:nvSpPr>
          <p:spPr>
            <a:xfrm>
              <a:off x="2711520" y="5722560"/>
              <a:ext cx="3411360" cy="442080"/>
            </a:xfrm>
            <a:prstGeom prst="roundRect">
              <a:avLst>
                <a:gd name="adj" fmla="val 16667"/>
              </a:avLst>
            </a:prstGeom>
            <a:solidFill>
              <a:srgbClr val="812b23">
                <a:alpha val="29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 algn="ctr">
                <a:lnSpc>
                  <a:spcPct val="100000"/>
                </a:lnSpc>
              </a:pPr>
              <a:r>
                <a:rPr b="1" lang="de-DE" sz="2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Raum zum „Experimentieren“ </a:t>
              </a:r>
              <a:endParaRPr b="0" lang="de-DE" sz="2000" spc="-1" strike="noStrike">
                <a:latin typeface="Arial"/>
              </a:endParaRPr>
            </a:p>
          </p:txBody>
        </p:sp>
      </p:grpSp>
      <p:sp>
        <p:nvSpPr>
          <p:cNvPr id="209" name="TextShape 22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1F68308-4948-4C5E-8B7A-11A08B161C6A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210" name="CustomShape 23"/>
          <p:cNvSpPr/>
          <p:nvPr/>
        </p:nvSpPr>
        <p:spPr>
          <a:xfrm>
            <a:off x="0" y="6420960"/>
            <a:ext cx="4937400" cy="2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Konzeptidee Baulückennutzung mit </a:t>
            </a:r>
            <a:r>
              <a:rPr b="1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„Modul-/Tinyhaus“ in Tübingen</a:t>
            </a:r>
            <a:endParaRPr b="0" lang="de-DE" sz="1050" spc="-1" strike="noStrike"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0" y="6403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12" name="Group 2"/>
          <p:cNvGrpSpPr/>
          <p:nvPr/>
        </p:nvGrpSpPr>
        <p:grpSpPr>
          <a:xfrm>
            <a:off x="471960" y="388080"/>
            <a:ext cx="3628440" cy="791640"/>
            <a:chOff x="471960" y="388080"/>
            <a:chExt cx="3628440" cy="791640"/>
          </a:xfrm>
        </p:grpSpPr>
        <p:sp>
          <p:nvSpPr>
            <p:cNvPr id="213" name="CustomShape 3"/>
            <p:cNvSpPr/>
            <p:nvPr/>
          </p:nvSpPr>
          <p:spPr>
            <a:xfrm>
              <a:off x="471960" y="388080"/>
              <a:ext cx="3310560" cy="791640"/>
            </a:xfrm>
            <a:prstGeom prst="roundRect">
              <a:avLst>
                <a:gd name="adj" fmla="val 16667"/>
              </a:avLst>
            </a:prstGeom>
            <a:solidFill>
              <a:srgbClr val="aab49c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4" name="CustomShape 4"/>
            <p:cNvSpPr/>
            <p:nvPr/>
          </p:nvSpPr>
          <p:spPr>
            <a:xfrm>
              <a:off x="564480" y="426240"/>
              <a:ext cx="3535920" cy="745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>
                <a:lnSpc>
                  <a:spcPct val="100000"/>
                </a:lnSpc>
                <a:spcAft>
                  <a:spcPts val="300"/>
                </a:spcAft>
              </a:pPr>
              <a:r>
                <a:rPr b="1" lang="de-DE" sz="2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Impressionen – </a:t>
              </a:r>
              <a:endParaRPr b="0" lang="de-DE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Aft>
                  <a:spcPts val="300"/>
                </a:spcAft>
              </a:pPr>
              <a:r>
                <a:rPr b="1" lang="de-DE" sz="2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Modulhaus und Tiny House</a:t>
              </a:r>
              <a:endParaRPr b="0" lang="de-DE" sz="2000" spc="-1" strike="noStrike">
                <a:latin typeface="Arial"/>
              </a:endParaRPr>
            </a:p>
          </p:txBody>
        </p:sp>
      </p:grpSp>
      <p:pic>
        <p:nvPicPr>
          <p:cNvPr id="215" name="Grafik1" descr=""/>
          <p:cNvPicPr/>
          <p:nvPr/>
        </p:nvPicPr>
        <p:blipFill>
          <a:blip r:embed="rId1"/>
          <a:srcRect l="12911" t="0" r="8188" b="0"/>
          <a:stretch/>
        </p:blipFill>
        <p:spPr>
          <a:xfrm>
            <a:off x="3844800" y="4353480"/>
            <a:ext cx="2477520" cy="1967040"/>
          </a:xfrm>
          <a:prstGeom prst="rect">
            <a:avLst/>
          </a:prstGeom>
          <a:ln>
            <a:noFill/>
          </a:ln>
        </p:spPr>
      </p:pic>
      <p:pic>
        <p:nvPicPr>
          <p:cNvPr id="216" name="Picture 8" descr=""/>
          <p:cNvPicPr/>
          <p:nvPr/>
        </p:nvPicPr>
        <p:blipFill>
          <a:blip r:embed="rId2"/>
          <a:stretch/>
        </p:blipFill>
        <p:spPr>
          <a:xfrm>
            <a:off x="4097520" y="175320"/>
            <a:ext cx="4896000" cy="1948320"/>
          </a:xfrm>
          <a:prstGeom prst="rect">
            <a:avLst/>
          </a:prstGeom>
          <a:ln>
            <a:noFill/>
          </a:ln>
        </p:spPr>
      </p:pic>
      <p:sp>
        <p:nvSpPr>
          <p:cNvPr id="217" name="CustomShape 5"/>
          <p:cNvSpPr/>
          <p:nvPr/>
        </p:nvSpPr>
        <p:spPr>
          <a:xfrm>
            <a:off x="3956040" y="3110400"/>
            <a:ext cx="1472040" cy="72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spcAft>
                <a:spcPts val="300"/>
              </a:spcAft>
            </a:pPr>
            <a:r>
              <a:rPr b="0" lang="de-DE" sz="1200" spc="-1" strike="noStrike">
                <a:solidFill>
                  <a:srgbClr val="3f3f3f"/>
                </a:solidFill>
                <a:latin typeface="Calibri"/>
                <a:ea typeface="Calibri"/>
              </a:rPr>
              <a:t>Klassisches 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b="1" lang="de-DE" sz="1200" spc="-1" strike="noStrike">
                <a:solidFill>
                  <a:srgbClr val="548ed6"/>
                </a:solidFill>
                <a:latin typeface="Calibri"/>
                <a:ea typeface="Calibri"/>
              </a:rPr>
              <a:t>Tiny-House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b="0" lang="de-DE" sz="1200" spc="-1" strike="noStrike">
                <a:solidFill>
                  <a:srgbClr val="3f3f3f"/>
                </a:solidFill>
                <a:latin typeface="Calibri"/>
                <a:ea typeface="Calibri"/>
              </a:rPr>
              <a:t>auf Rädern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218" name="CustomShape 6"/>
          <p:cNvSpPr/>
          <p:nvPr/>
        </p:nvSpPr>
        <p:spPr>
          <a:xfrm>
            <a:off x="7956720" y="2276640"/>
            <a:ext cx="1472040" cy="72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  <a:spcAft>
                <a:spcPts val="300"/>
              </a:spcAft>
            </a:pPr>
            <a:r>
              <a:rPr b="1" lang="de-DE" sz="1200" spc="-1" strike="noStrike">
                <a:solidFill>
                  <a:srgbClr val="548ed6"/>
                </a:solidFill>
                <a:latin typeface="Calibri"/>
                <a:ea typeface="Calibri"/>
              </a:rPr>
              <a:t>Modulhaus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b="0" lang="de-DE" sz="1200" spc="-1" strike="noStrike">
                <a:solidFill>
                  <a:srgbClr val="3f3f3f"/>
                </a:solidFill>
                <a:latin typeface="Calibri"/>
                <a:ea typeface="Calibri"/>
              </a:rPr>
              <a:t>Ein- und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b="0" lang="de-DE" sz="1200" spc="-1" strike="noStrike">
                <a:solidFill>
                  <a:srgbClr val="3f3f3f"/>
                </a:solidFill>
                <a:latin typeface="Calibri"/>
                <a:ea typeface="Calibri"/>
              </a:rPr>
              <a:t>zweistöckig</a:t>
            </a:r>
            <a:endParaRPr b="0" lang="de-DE" sz="1200" spc="-1" strike="noStrike">
              <a:latin typeface="Arial"/>
            </a:endParaRPr>
          </a:p>
        </p:txBody>
      </p:sp>
      <p:pic>
        <p:nvPicPr>
          <p:cNvPr id="219" name="Picture 4" descr=""/>
          <p:cNvPicPr/>
          <p:nvPr/>
        </p:nvPicPr>
        <p:blipFill>
          <a:blip r:embed="rId3"/>
          <a:stretch/>
        </p:blipFill>
        <p:spPr>
          <a:xfrm>
            <a:off x="5143680" y="2295000"/>
            <a:ext cx="2771280" cy="1915560"/>
          </a:xfrm>
          <a:prstGeom prst="rect">
            <a:avLst/>
          </a:prstGeom>
          <a:ln>
            <a:noFill/>
          </a:ln>
        </p:spPr>
      </p:pic>
      <p:pic>
        <p:nvPicPr>
          <p:cNvPr id="220" name="Grafik 16" descr=""/>
          <p:cNvPicPr/>
          <p:nvPr/>
        </p:nvPicPr>
        <p:blipFill>
          <a:blip r:embed="rId4"/>
          <a:srcRect l="9740" t="2673" r="31324" b="0"/>
          <a:stretch/>
        </p:blipFill>
        <p:spPr>
          <a:xfrm>
            <a:off x="6491520" y="4277880"/>
            <a:ext cx="2488680" cy="1998720"/>
          </a:xfrm>
          <a:prstGeom prst="rect">
            <a:avLst/>
          </a:prstGeom>
          <a:ln>
            <a:noFill/>
          </a:ln>
        </p:spPr>
      </p:pic>
      <p:pic>
        <p:nvPicPr>
          <p:cNvPr id="221" name="Picture 6" descr=""/>
          <p:cNvPicPr/>
          <p:nvPr/>
        </p:nvPicPr>
        <p:blipFill>
          <a:blip r:embed="rId5"/>
          <a:stretch/>
        </p:blipFill>
        <p:spPr>
          <a:xfrm>
            <a:off x="285840" y="1557000"/>
            <a:ext cx="3628800" cy="2423520"/>
          </a:xfrm>
          <a:prstGeom prst="rect">
            <a:avLst/>
          </a:prstGeom>
          <a:ln>
            <a:noFill/>
          </a:ln>
        </p:spPr>
      </p:pic>
      <p:pic>
        <p:nvPicPr>
          <p:cNvPr id="222" name="Picture 2" descr=""/>
          <p:cNvPicPr/>
          <p:nvPr/>
        </p:nvPicPr>
        <p:blipFill>
          <a:blip r:embed="rId6"/>
          <a:stretch/>
        </p:blipFill>
        <p:spPr>
          <a:xfrm>
            <a:off x="181080" y="4334400"/>
            <a:ext cx="3495240" cy="1968840"/>
          </a:xfrm>
          <a:prstGeom prst="rect">
            <a:avLst/>
          </a:prstGeom>
          <a:ln>
            <a:noFill/>
          </a:ln>
        </p:spPr>
      </p:pic>
      <p:sp>
        <p:nvSpPr>
          <p:cNvPr id="223" name="TextShape 7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9B28F29-6B6B-4E99-8ACF-444CF7BCC5E8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224" name="CustomShape 8"/>
          <p:cNvSpPr/>
          <p:nvPr/>
        </p:nvSpPr>
        <p:spPr>
          <a:xfrm>
            <a:off x="0" y="6420960"/>
            <a:ext cx="4937400" cy="2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Konzeptidee Baulückennutzung mit </a:t>
            </a:r>
            <a:r>
              <a:rPr b="1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„Modul-/Tinyhaus“ in Tübingen</a:t>
            </a:r>
            <a:endParaRPr b="0" lang="de-DE" sz="105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" descr=""/>
          <p:cNvPicPr/>
          <p:nvPr/>
        </p:nvPicPr>
        <p:blipFill>
          <a:blip r:embed="rId1"/>
          <a:srcRect l="10962" t="0" r="13932" b="10"/>
          <a:stretch/>
        </p:blipFill>
        <p:spPr>
          <a:xfrm>
            <a:off x="0" y="0"/>
            <a:ext cx="9151920" cy="6857640"/>
          </a:xfrm>
          <a:prstGeom prst="rect">
            <a:avLst/>
          </a:prstGeom>
          <a:ln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0" y="6403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27" name="Group 2"/>
          <p:cNvGrpSpPr/>
          <p:nvPr/>
        </p:nvGrpSpPr>
        <p:grpSpPr>
          <a:xfrm>
            <a:off x="1994040" y="1053000"/>
            <a:ext cx="5299920" cy="1224000"/>
            <a:chOff x="1994040" y="1053000"/>
            <a:chExt cx="5299920" cy="1224000"/>
          </a:xfrm>
        </p:grpSpPr>
        <p:sp>
          <p:nvSpPr>
            <p:cNvPr id="228" name="CustomShape 3"/>
            <p:cNvSpPr/>
            <p:nvPr/>
          </p:nvSpPr>
          <p:spPr>
            <a:xfrm>
              <a:off x="1994040" y="1053000"/>
              <a:ext cx="5299920" cy="1224000"/>
            </a:xfrm>
            <a:prstGeom prst="roundRect">
              <a:avLst>
                <a:gd name="adj" fmla="val 16667"/>
              </a:avLst>
            </a:prstGeom>
            <a:solidFill>
              <a:srgbClr val="aab49c">
                <a:alpha val="76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CustomShape 4"/>
            <p:cNvSpPr/>
            <p:nvPr/>
          </p:nvSpPr>
          <p:spPr>
            <a:xfrm>
              <a:off x="2191320" y="1149480"/>
              <a:ext cx="4905000" cy="1031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 algn="ctr">
                <a:lnSpc>
                  <a:spcPct val="100000"/>
                </a:lnSpc>
                <a:spcAft>
                  <a:spcPts val="601"/>
                </a:spcAft>
              </a:pPr>
              <a:r>
                <a:rPr b="1" lang="de-DE" sz="32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Baulückennutzung auf Zeit</a:t>
              </a:r>
              <a:endParaRPr b="0" lang="de-DE" sz="3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de-DE" sz="24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mit Tiny House und Modulhaus</a:t>
              </a:r>
              <a:endParaRPr b="0" lang="de-DE" sz="2400" spc="-1" strike="noStrike">
                <a:latin typeface="Arial"/>
              </a:endParaRPr>
            </a:p>
          </p:txBody>
        </p:sp>
      </p:grpSp>
      <p:sp>
        <p:nvSpPr>
          <p:cNvPr id="230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AE7F9741-985B-42E0-AF3A-448A3EF4FF00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 descr=""/>
          <p:cNvPicPr/>
          <p:nvPr/>
        </p:nvPicPr>
        <p:blipFill>
          <a:blip r:embed="rId1"/>
          <a:srcRect l="10962" t="0" r="13932" b="10"/>
          <a:stretch/>
        </p:blipFill>
        <p:spPr>
          <a:xfrm>
            <a:off x="0" y="0"/>
            <a:ext cx="9151920" cy="6857640"/>
          </a:xfrm>
          <a:prstGeom prst="rect">
            <a:avLst/>
          </a:prstGeom>
          <a:ln>
            <a:noFill/>
          </a:ln>
        </p:spPr>
      </p:pic>
      <p:sp>
        <p:nvSpPr>
          <p:cNvPr id="89" name="CustomShape 1"/>
          <p:cNvSpPr/>
          <p:nvPr/>
        </p:nvSpPr>
        <p:spPr>
          <a:xfrm>
            <a:off x="-8280" y="0"/>
            <a:ext cx="9160200" cy="6867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CustomShape 2"/>
          <p:cNvSpPr/>
          <p:nvPr/>
        </p:nvSpPr>
        <p:spPr>
          <a:xfrm>
            <a:off x="0" y="6403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1" name="Group 3"/>
          <p:cNvGrpSpPr/>
          <p:nvPr/>
        </p:nvGrpSpPr>
        <p:grpSpPr>
          <a:xfrm>
            <a:off x="2291760" y="438120"/>
            <a:ext cx="5153760" cy="1068840"/>
            <a:chOff x="2291760" y="438120"/>
            <a:chExt cx="5153760" cy="1068840"/>
          </a:xfrm>
        </p:grpSpPr>
        <p:sp>
          <p:nvSpPr>
            <p:cNvPr id="92" name="CustomShape 4"/>
            <p:cNvSpPr/>
            <p:nvPr/>
          </p:nvSpPr>
          <p:spPr>
            <a:xfrm>
              <a:off x="2291760" y="438120"/>
              <a:ext cx="5153760" cy="1068840"/>
            </a:xfrm>
            <a:prstGeom prst="roundRect">
              <a:avLst>
                <a:gd name="adj" fmla="val 16667"/>
              </a:avLst>
            </a:prstGeom>
            <a:solidFill>
              <a:srgbClr val="aab49c">
                <a:alpha val="81000"/>
              </a:srgbClr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" name="CustomShape 5"/>
            <p:cNvSpPr/>
            <p:nvPr/>
          </p:nvSpPr>
          <p:spPr>
            <a:xfrm>
              <a:off x="2291760" y="506160"/>
              <a:ext cx="5153760" cy="953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 algn="ctr">
                <a:lnSpc>
                  <a:spcPct val="100000"/>
                </a:lnSpc>
              </a:pPr>
              <a:r>
                <a:rPr b="1" lang="de-DE" sz="28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Der Verein </a:t>
              </a:r>
              <a:r>
                <a:rPr b="1" i="1" lang="de-DE" sz="28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Mut zur Lücke e.V. - </a:t>
              </a:r>
              <a:endParaRPr b="0" lang="de-DE" sz="28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lang="de-DE" sz="28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Wer wir sind</a:t>
              </a:r>
              <a:endParaRPr b="0" lang="de-DE" sz="2800" spc="-1" strike="noStrike">
                <a:latin typeface="Arial"/>
              </a:endParaRPr>
            </a:p>
          </p:txBody>
        </p:sp>
      </p:grpSp>
      <p:pic>
        <p:nvPicPr>
          <p:cNvPr id="94" name="Grafik 3" descr=""/>
          <p:cNvPicPr/>
          <p:nvPr/>
        </p:nvPicPr>
        <p:blipFill>
          <a:blip r:embed="rId2"/>
          <a:stretch/>
        </p:blipFill>
        <p:spPr>
          <a:xfrm>
            <a:off x="496080" y="1969200"/>
            <a:ext cx="1017000" cy="1253880"/>
          </a:xfrm>
          <a:prstGeom prst="rect">
            <a:avLst/>
          </a:prstGeom>
          <a:ln>
            <a:noFill/>
          </a:ln>
        </p:spPr>
      </p:pic>
      <p:sp>
        <p:nvSpPr>
          <p:cNvPr id="95" name="CustomShape 6"/>
          <p:cNvSpPr/>
          <p:nvPr/>
        </p:nvSpPr>
        <p:spPr>
          <a:xfrm>
            <a:off x="378360" y="3198600"/>
            <a:ext cx="127908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Janette Setzer, 35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Goldschmiedin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96" name="CustomShape 7"/>
          <p:cNvSpPr/>
          <p:nvPr/>
        </p:nvSpPr>
        <p:spPr>
          <a:xfrm>
            <a:off x="1962720" y="1940040"/>
            <a:ext cx="5131800" cy="2304000"/>
          </a:xfrm>
          <a:prstGeom prst="rect">
            <a:avLst/>
          </a:prstGeom>
          <a:solidFill>
            <a:schemeClr val="accent1"/>
          </a:solidFill>
          <a:ln w="25560">
            <a:solidFill>
              <a:srgbClr val="3b608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Calibri"/>
              </a:rPr>
              <a:t>Gruppenfoto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97" name="CustomShape 8"/>
          <p:cNvSpPr/>
          <p:nvPr/>
        </p:nvSpPr>
        <p:spPr>
          <a:xfrm>
            <a:off x="459000" y="3835440"/>
            <a:ext cx="1134360" cy="82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Sowie: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Bärbel Kolb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Jonas Hansche</a:t>
            </a:r>
            <a:endParaRPr b="0" lang="de-DE" sz="1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de-DE" sz="1200" spc="-1" strike="noStrike">
              <a:latin typeface="Arial"/>
            </a:endParaRPr>
          </a:p>
        </p:txBody>
      </p:sp>
      <p:pic>
        <p:nvPicPr>
          <p:cNvPr id="98" name="Grafik 7" descr=""/>
          <p:cNvPicPr/>
          <p:nvPr/>
        </p:nvPicPr>
        <p:blipFill>
          <a:blip r:embed="rId3"/>
          <a:srcRect l="12540" t="32910" r="35600" b="17330"/>
          <a:stretch/>
        </p:blipFill>
        <p:spPr>
          <a:xfrm>
            <a:off x="1901160" y="1779120"/>
            <a:ext cx="6072840" cy="4371120"/>
          </a:xfrm>
          <a:prstGeom prst="rect">
            <a:avLst/>
          </a:prstGeom>
          <a:ln>
            <a:noFill/>
          </a:ln>
        </p:spPr>
      </p:pic>
      <p:sp>
        <p:nvSpPr>
          <p:cNvPr id="99" name="CustomShape 9"/>
          <p:cNvSpPr/>
          <p:nvPr/>
        </p:nvSpPr>
        <p:spPr>
          <a:xfrm>
            <a:off x="2395800" y="3442320"/>
            <a:ext cx="1200960" cy="404640"/>
          </a:xfrm>
          <a:prstGeom prst="roundRect">
            <a:avLst>
              <a:gd name="adj" fmla="val 16667"/>
            </a:avLst>
          </a:prstGeom>
          <a:solidFill>
            <a:schemeClr val="bg1">
              <a:alpha val="64000"/>
            </a:schemeClr>
          </a:solidFill>
          <a:ln w="9360">
            <a:solidFill>
              <a:srgbClr val="7f7f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360" rIns="36360" tIns="0" bIns="0" anchor="ctr"/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Moritz Wied, 38</a:t>
            </a:r>
            <a:endParaRPr b="0" lang="de-DE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Ingenieur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00" name="CustomShape 10"/>
          <p:cNvSpPr/>
          <p:nvPr/>
        </p:nvSpPr>
        <p:spPr>
          <a:xfrm>
            <a:off x="3353400" y="4099680"/>
            <a:ext cx="1087560" cy="404640"/>
          </a:xfrm>
          <a:prstGeom prst="roundRect">
            <a:avLst>
              <a:gd name="adj" fmla="val 16667"/>
            </a:avLst>
          </a:prstGeom>
          <a:solidFill>
            <a:schemeClr val="bg1">
              <a:alpha val="64000"/>
            </a:schemeClr>
          </a:solidFill>
          <a:ln w="9360">
            <a:solidFill>
              <a:srgbClr val="7f7f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36360" rIns="36360" tIns="0" bIns="0" anchor="ctr"/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Gisela Barth, 66 </a:t>
            </a:r>
            <a:endParaRPr b="0" lang="de-DE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Zahnärztin i.R.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01" name="CustomShape 11"/>
          <p:cNvSpPr/>
          <p:nvPr/>
        </p:nvSpPr>
        <p:spPr>
          <a:xfrm>
            <a:off x="3921120" y="3499560"/>
            <a:ext cx="1511640" cy="404640"/>
          </a:xfrm>
          <a:prstGeom prst="roundRect">
            <a:avLst>
              <a:gd name="adj" fmla="val 16667"/>
            </a:avLst>
          </a:prstGeom>
          <a:solidFill>
            <a:schemeClr val="bg1">
              <a:alpha val="64000"/>
            </a:schemeClr>
          </a:solidFill>
          <a:ln w="9360">
            <a:solidFill>
              <a:srgbClr val="7f7f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36360" rIns="36360" tIns="0" bIns="0" anchor="ctr"/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Vera Polcher-Wied, 31</a:t>
            </a:r>
            <a:endParaRPr b="0" lang="de-DE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Klimaschutzmanagerin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02" name="CustomShape 12"/>
          <p:cNvSpPr/>
          <p:nvPr/>
        </p:nvSpPr>
        <p:spPr>
          <a:xfrm>
            <a:off x="4812120" y="4049280"/>
            <a:ext cx="1333800" cy="607320"/>
          </a:xfrm>
          <a:prstGeom prst="roundRect">
            <a:avLst>
              <a:gd name="adj" fmla="val 16667"/>
            </a:avLst>
          </a:prstGeom>
          <a:solidFill>
            <a:schemeClr val="bg1">
              <a:alpha val="64000"/>
            </a:schemeClr>
          </a:solidFill>
          <a:ln w="9360">
            <a:solidFill>
              <a:srgbClr val="7f7f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36360" rIns="36360" tIns="0" bIns="0" anchor="ctr"/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Marina Löscher, 35</a:t>
            </a:r>
            <a:endParaRPr b="0" lang="de-DE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Ernährungs-wissenschaftlerin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03" name="CustomShape 13"/>
          <p:cNvSpPr/>
          <p:nvPr/>
        </p:nvSpPr>
        <p:spPr>
          <a:xfrm>
            <a:off x="5618520" y="3557880"/>
            <a:ext cx="1176840" cy="404640"/>
          </a:xfrm>
          <a:prstGeom prst="roundRect">
            <a:avLst>
              <a:gd name="adj" fmla="val 16667"/>
            </a:avLst>
          </a:prstGeom>
          <a:solidFill>
            <a:schemeClr val="bg1">
              <a:alpha val="64000"/>
            </a:schemeClr>
          </a:solidFill>
          <a:ln w="9360">
            <a:solidFill>
              <a:srgbClr val="7f7f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36360" rIns="36360" tIns="0" bIns="0" anchor="ctr"/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Heinrich Kern, 35</a:t>
            </a:r>
            <a:endParaRPr b="0" lang="de-DE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Ingenieur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04" name="CustomShape 14"/>
          <p:cNvSpPr/>
          <p:nvPr/>
        </p:nvSpPr>
        <p:spPr>
          <a:xfrm>
            <a:off x="6572160" y="4113000"/>
            <a:ext cx="1103760" cy="404640"/>
          </a:xfrm>
          <a:prstGeom prst="roundRect">
            <a:avLst>
              <a:gd name="adj" fmla="val 16667"/>
            </a:avLst>
          </a:prstGeom>
          <a:solidFill>
            <a:schemeClr val="bg1">
              <a:alpha val="64000"/>
            </a:schemeClr>
          </a:solidFill>
          <a:ln w="9360">
            <a:solidFill>
              <a:srgbClr val="7f7f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36360" rIns="36360" tIns="0" bIns="0" anchor="ctr"/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Florian Betzl, 35</a:t>
            </a:r>
            <a:endParaRPr b="0" lang="de-DE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1200" spc="-1" strike="noStrike">
                <a:solidFill>
                  <a:srgbClr val="000000"/>
                </a:solidFill>
                <a:latin typeface="Calibri"/>
                <a:ea typeface="Calibri"/>
              </a:rPr>
              <a:t>Ingenieur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05" name="TextShape 1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28A70BD-19EE-480D-96C7-ACF8647F94B2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06" name="CustomShape 16"/>
          <p:cNvSpPr/>
          <p:nvPr/>
        </p:nvSpPr>
        <p:spPr>
          <a:xfrm>
            <a:off x="0" y="6420960"/>
            <a:ext cx="4937400" cy="2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Konzeptidee Baulückennutzung mit </a:t>
            </a:r>
            <a:r>
              <a:rPr b="1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„Modul-/Tinyhaus“ in Tübingen</a:t>
            </a:r>
            <a:endParaRPr b="0" lang="de-DE" sz="105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0" y="6403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8" name="Group 2"/>
          <p:cNvGrpSpPr/>
          <p:nvPr/>
        </p:nvGrpSpPr>
        <p:grpSpPr>
          <a:xfrm>
            <a:off x="471960" y="388080"/>
            <a:ext cx="3628440" cy="791640"/>
            <a:chOff x="471960" y="388080"/>
            <a:chExt cx="3628440" cy="791640"/>
          </a:xfrm>
        </p:grpSpPr>
        <p:sp>
          <p:nvSpPr>
            <p:cNvPr id="109" name="CustomShape 3"/>
            <p:cNvSpPr/>
            <p:nvPr/>
          </p:nvSpPr>
          <p:spPr>
            <a:xfrm>
              <a:off x="471960" y="388080"/>
              <a:ext cx="3310560" cy="791640"/>
            </a:xfrm>
            <a:prstGeom prst="roundRect">
              <a:avLst>
                <a:gd name="adj" fmla="val 16667"/>
              </a:avLst>
            </a:prstGeom>
            <a:solidFill>
              <a:srgbClr val="aab49c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" name="CustomShape 4"/>
            <p:cNvSpPr/>
            <p:nvPr/>
          </p:nvSpPr>
          <p:spPr>
            <a:xfrm>
              <a:off x="564480" y="426240"/>
              <a:ext cx="3535920" cy="7459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/>
            <a:p>
              <a:pPr>
                <a:lnSpc>
                  <a:spcPct val="100000"/>
                </a:lnSpc>
                <a:spcAft>
                  <a:spcPts val="300"/>
                </a:spcAft>
              </a:pPr>
              <a:r>
                <a:rPr b="1" lang="de-DE" sz="2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Impressionen – </a:t>
              </a:r>
              <a:endParaRPr b="0" lang="de-DE" sz="2000" spc="-1" strike="noStrike">
                <a:latin typeface="Arial"/>
              </a:endParaRPr>
            </a:p>
            <a:p>
              <a:pPr>
                <a:lnSpc>
                  <a:spcPct val="100000"/>
                </a:lnSpc>
                <a:spcAft>
                  <a:spcPts val="300"/>
                </a:spcAft>
              </a:pPr>
              <a:r>
                <a:rPr b="1" lang="de-DE" sz="20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Modulhaus und Tiny House</a:t>
              </a:r>
              <a:endParaRPr b="0" lang="de-DE" sz="2000" spc="-1" strike="noStrike">
                <a:latin typeface="Arial"/>
              </a:endParaRPr>
            </a:p>
          </p:txBody>
        </p:sp>
      </p:grpSp>
      <p:sp>
        <p:nvSpPr>
          <p:cNvPr id="111" name="CustomShape 5"/>
          <p:cNvSpPr/>
          <p:nvPr/>
        </p:nvSpPr>
        <p:spPr>
          <a:xfrm>
            <a:off x="678960" y="4256280"/>
            <a:ext cx="3386160" cy="50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r">
              <a:lnSpc>
                <a:spcPct val="100000"/>
              </a:lnSpc>
              <a:spcAft>
                <a:spcPts val="300"/>
              </a:spcAft>
            </a:pPr>
            <a:r>
              <a:rPr b="1" lang="de-DE" sz="1200" spc="-1" strike="noStrike">
                <a:solidFill>
                  <a:srgbClr val="4f81bd"/>
                </a:solidFill>
                <a:latin typeface="Calibri"/>
                <a:ea typeface="Calibri"/>
              </a:rPr>
              <a:t>Klassisches  Tiny-House</a:t>
            </a:r>
            <a:endParaRPr b="0" lang="de-DE" sz="1200" spc="-1" strike="noStrike">
              <a:latin typeface="Arial"/>
            </a:endParaRPr>
          </a:p>
          <a:p>
            <a:pPr algn="r">
              <a:lnSpc>
                <a:spcPct val="100000"/>
              </a:lnSpc>
              <a:spcAft>
                <a:spcPts val="300"/>
              </a:spcAft>
            </a:pPr>
            <a:r>
              <a:rPr b="0" lang="de-DE" sz="1200" spc="-1" strike="noStrike">
                <a:solidFill>
                  <a:srgbClr val="3f3f3f"/>
                </a:solidFill>
                <a:latin typeface="Calibri"/>
                <a:ea typeface="Calibri"/>
              </a:rPr>
              <a:t>auf Rädern (oben) oder mit Fundament (rechts)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6322680" y="511200"/>
            <a:ext cx="2661480" cy="49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r">
              <a:lnSpc>
                <a:spcPct val="100000"/>
              </a:lnSpc>
              <a:spcAft>
                <a:spcPts val="300"/>
              </a:spcAft>
            </a:pPr>
            <a:r>
              <a:rPr b="1" lang="de-DE" sz="1200" spc="-1" strike="noStrike">
                <a:solidFill>
                  <a:srgbClr val="548ed6"/>
                </a:solidFill>
                <a:latin typeface="Calibri"/>
                <a:ea typeface="Calibri"/>
              </a:rPr>
              <a:t>Modulhaus</a:t>
            </a:r>
            <a:endParaRPr b="0" lang="de-DE" sz="1200" spc="-1" strike="noStrike">
              <a:latin typeface="Arial"/>
            </a:endParaRPr>
          </a:p>
          <a:p>
            <a:pPr algn="r">
              <a:lnSpc>
                <a:spcPct val="100000"/>
              </a:lnSpc>
              <a:spcAft>
                <a:spcPts val="300"/>
              </a:spcAft>
            </a:pPr>
            <a:r>
              <a:rPr b="0" lang="de-DE" sz="1200" spc="-1" strike="noStrike">
                <a:solidFill>
                  <a:srgbClr val="3f3f3f"/>
                </a:solidFill>
                <a:latin typeface="Calibri"/>
                <a:ea typeface="Calibri"/>
              </a:rPr>
              <a:t>Ein- und zweistöckig möglich (unten)</a:t>
            </a:r>
            <a:endParaRPr b="0" lang="de-DE" sz="1200" spc="-1" strike="noStrike">
              <a:latin typeface="Arial"/>
            </a:endParaRPr>
          </a:p>
        </p:txBody>
      </p:sp>
      <p:sp>
        <p:nvSpPr>
          <p:cNvPr id="113" name="TextShape 7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3F24122-41A8-4732-A90B-23268E0EDC97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14" name="CustomShape 8"/>
          <p:cNvSpPr/>
          <p:nvPr/>
        </p:nvSpPr>
        <p:spPr>
          <a:xfrm>
            <a:off x="0" y="6420960"/>
            <a:ext cx="4937400" cy="2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Konzeptidee Baulückennutzung mit </a:t>
            </a:r>
            <a:r>
              <a:rPr b="1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„Modul-/Tinyhaus“ in Tübingen</a:t>
            </a:r>
            <a:endParaRPr b="0" lang="de-DE" sz="1050" spc="-1" strike="noStrike">
              <a:latin typeface="Arial"/>
            </a:endParaRPr>
          </a:p>
        </p:txBody>
      </p:sp>
      <p:pic>
        <p:nvPicPr>
          <p:cNvPr id="115" name="Picture 2" descr=""/>
          <p:cNvPicPr/>
          <p:nvPr/>
        </p:nvPicPr>
        <p:blipFill>
          <a:blip r:embed="rId1"/>
          <a:stretch/>
        </p:blipFill>
        <p:spPr>
          <a:xfrm>
            <a:off x="4236840" y="3677760"/>
            <a:ext cx="3451680" cy="2588400"/>
          </a:xfrm>
          <a:prstGeom prst="rect">
            <a:avLst/>
          </a:prstGeom>
          <a:ln>
            <a:noFill/>
          </a:ln>
        </p:spPr>
      </p:pic>
      <p:pic>
        <p:nvPicPr>
          <p:cNvPr id="116" name="Grafik1" descr=""/>
          <p:cNvPicPr/>
          <p:nvPr/>
        </p:nvPicPr>
        <p:blipFill>
          <a:blip r:embed="rId2"/>
          <a:srcRect l="10964" t="0" r="13929" b="14"/>
          <a:stretch/>
        </p:blipFill>
        <p:spPr>
          <a:xfrm>
            <a:off x="599400" y="1461240"/>
            <a:ext cx="3465360" cy="2596680"/>
          </a:xfrm>
          <a:prstGeom prst="rect">
            <a:avLst/>
          </a:prstGeom>
          <a:ln>
            <a:noFill/>
          </a:ln>
        </p:spPr>
      </p:pic>
      <p:pic>
        <p:nvPicPr>
          <p:cNvPr id="117" name="Grafik2" descr=""/>
          <p:cNvPicPr/>
          <p:nvPr/>
        </p:nvPicPr>
        <p:blipFill>
          <a:blip r:embed="rId3"/>
          <a:stretch/>
        </p:blipFill>
        <p:spPr>
          <a:xfrm>
            <a:off x="5686920" y="1098000"/>
            <a:ext cx="3185280" cy="2420280"/>
          </a:xfrm>
          <a:prstGeom prst="rect">
            <a:avLst/>
          </a:prstGeom>
          <a:ln>
            <a:noFill/>
          </a:ln>
        </p:spPr>
      </p:pic>
      <p:sp>
        <p:nvSpPr>
          <p:cNvPr id="118" name="CustomShape 9"/>
          <p:cNvSpPr/>
          <p:nvPr/>
        </p:nvSpPr>
        <p:spPr>
          <a:xfrm>
            <a:off x="678960" y="4056480"/>
            <a:ext cx="3386160" cy="19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r">
              <a:lnSpc>
                <a:spcPct val="100000"/>
              </a:lnSpc>
              <a:spcAft>
                <a:spcPts val="300"/>
              </a:spcAft>
            </a:pPr>
            <a:r>
              <a:rPr b="1" lang="de-DE" sz="700" spc="-1" strike="noStrike">
                <a:solidFill>
                  <a:srgbClr val="4f81bd"/>
                </a:solidFill>
                <a:latin typeface="Calibri"/>
                <a:ea typeface="Calibri"/>
              </a:rPr>
              <a:t>Tiny-Häuser Mehlmeisel</a:t>
            </a:r>
            <a:endParaRPr b="0" lang="de-DE" sz="700" spc="-1" strike="noStrike">
              <a:latin typeface="Arial"/>
            </a:endParaRPr>
          </a:p>
        </p:txBody>
      </p:sp>
      <p:sp>
        <p:nvSpPr>
          <p:cNvPr id="119" name="CustomShape 10"/>
          <p:cNvSpPr/>
          <p:nvPr/>
        </p:nvSpPr>
        <p:spPr>
          <a:xfrm>
            <a:off x="7688520" y="6066000"/>
            <a:ext cx="439200" cy="19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r">
              <a:lnSpc>
                <a:spcPct val="100000"/>
              </a:lnSpc>
              <a:spcAft>
                <a:spcPts val="300"/>
              </a:spcAft>
            </a:pPr>
            <a:r>
              <a:rPr b="1" lang="de-DE" sz="700" spc="-1" strike="noStrike">
                <a:solidFill>
                  <a:srgbClr val="4f81bd"/>
                </a:solidFill>
                <a:latin typeface="Calibri"/>
                <a:ea typeface="Calibri"/>
              </a:rPr>
              <a:t>Koye</a:t>
            </a:r>
            <a:endParaRPr b="0" lang="de-DE" sz="700" spc="-1" strike="noStrike">
              <a:latin typeface="Arial"/>
            </a:endParaRPr>
          </a:p>
        </p:txBody>
      </p:sp>
      <p:sp>
        <p:nvSpPr>
          <p:cNvPr id="120" name="CustomShape 11"/>
          <p:cNvSpPr/>
          <p:nvPr/>
        </p:nvSpPr>
        <p:spPr>
          <a:xfrm>
            <a:off x="5486400" y="3520440"/>
            <a:ext cx="3386160" cy="19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r">
              <a:lnSpc>
                <a:spcPct val="100000"/>
              </a:lnSpc>
              <a:spcAft>
                <a:spcPts val="300"/>
              </a:spcAft>
            </a:pPr>
            <a:r>
              <a:rPr b="1" lang="de-DE" sz="700" spc="-1" strike="noStrike">
                <a:solidFill>
                  <a:srgbClr val="4f81bd"/>
                </a:solidFill>
                <a:latin typeface="Calibri"/>
                <a:ea typeface="Calibri"/>
              </a:rPr>
              <a:t>Onoxo homes</a:t>
            </a:r>
            <a:endParaRPr b="0" lang="de-DE" sz="7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6403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22" name="Group 2"/>
          <p:cNvGrpSpPr/>
          <p:nvPr/>
        </p:nvGrpSpPr>
        <p:grpSpPr>
          <a:xfrm>
            <a:off x="193680" y="206280"/>
            <a:ext cx="8588520" cy="644040"/>
            <a:chOff x="193680" y="206280"/>
            <a:chExt cx="8588520" cy="644040"/>
          </a:xfrm>
        </p:grpSpPr>
        <p:sp>
          <p:nvSpPr>
            <p:cNvPr id="123" name="CustomShape 3"/>
            <p:cNvSpPr/>
            <p:nvPr/>
          </p:nvSpPr>
          <p:spPr>
            <a:xfrm>
              <a:off x="729000" y="206280"/>
              <a:ext cx="7558200" cy="644040"/>
            </a:xfrm>
            <a:prstGeom prst="roundRect">
              <a:avLst>
                <a:gd name="adj" fmla="val 16667"/>
              </a:avLst>
            </a:prstGeom>
            <a:solidFill>
              <a:srgbClr val="aab49c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4" name="CustomShape 4"/>
            <p:cNvSpPr/>
            <p:nvPr/>
          </p:nvSpPr>
          <p:spPr>
            <a:xfrm>
              <a:off x="193680" y="280080"/>
              <a:ext cx="8588520" cy="522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/>
            <a:p>
              <a:pPr algn="ctr">
                <a:lnSpc>
                  <a:spcPct val="100000"/>
                </a:lnSpc>
                <a:spcAft>
                  <a:spcPts val="300"/>
                </a:spcAft>
              </a:pPr>
              <a:r>
                <a:rPr b="1" lang="de-DE" sz="2800" spc="-1" strike="noStrike">
                  <a:solidFill>
                    <a:srgbClr val="595959"/>
                  </a:solidFill>
                  <a:latin typeface="Calibri"/>
                  <a:ea typeface="Calibri"/>
                </a:rPr>
                <a:t>Rolle und Tätigkeit des Vereins </a:t>
              </a:r>
              <a:r>
                <a:rPr b="1" i="1" lang="de-DE" sz="2800" spc="-1" strike="noStrike">
                  <a:solidFill>
                    <a:srgbClr val="595959"/>
                  </a:solidFill>
                  <a:latin typeface="Calibri"/>
                  <a:ea typeface="Calibri"/>
                </a:rPr>
                <a:t>Mut zur Lücke e.V. </a:t>
              </a:r>
              <a:endParaRPr b="0" lang="de-DE" sz="2800" spc="-1" strike="noStrike">
                <a:latin typeface="Arial"/>
              </a:endParaRPr>
            </a:p>
          </p:txBody>
        </p:sp>
      </p:grpSp>
      <p:sp>
        <p:nvSpPr>
          <p:cNvPr id="125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7060503-E182-46A1-9FE4-EA054B539BF0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26" name="CustomShape 6"/>
          <p:cNvSpPr/>
          <p:nvPr/>
        </p:nvSpPr>
        <p:spPr>
          <a:xfrm>
            <a:off x="0" y="6420960"/>
            <a:ext cx="4937400" cy="2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Konzeptidee Baulückennutzung mit </a:t>
            </a:r>
            <a:r>
              <a:rPr b="1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„Modul-/Tinyhaus“ in Tübingen</a:t>
            </a:r>
            <a:endParaRPr b="0" lang="de-DE" sz="1050" spc="-1" strike="noStrike">
              <a:latin typeface="Arial"/>
            </a:endParaRPr>
          </a:p>
        </p:txBody>
      </p:sp>
      <p:sp>
        <p:nvSpPr>
          <p:cNvPr id="127" name="CustomShape 7"/>
          <p:cNvSpPr/>
          <p:nvPr/>
        </p:nvSpPr>
        <p:spPr>
          <a:xfrm>
            <a:off x="386640" y="1010880"/>
            <a:ext cx="8542800" cy="50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343080" indent="-342720">
              <a:lnSpc>
                <a:spcPct val="200000"/>
              </a:lnSpc>
              <a:buClr>
                <a:srgbClr val="595959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595959"/>
                </a:solidFill>
                <a:latin typeface="Calibri"/>
                <a:ea typeface="Calibri"/>
              </a:rPr>
              <a:t>Austausch mit Fachleuten (z. B. Architekten, Tiny-Haus-Herstellern)</a:t>
            </a:r>
            <a:endParaRPr b="0" lang="de-DE" sz="1600" spc="-1" strike="noStrike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595959"/>
              </a:buClr>
              <a:buFont typeface="Arial"/>
              <a:buChar char="•"/>
            </a:pPr>
            <a:r>
              <a:rPr b="0" lang="de-DE" sz="1600" spc="-1" strike="noStrike">
                <a:solidFill>
                  <a:srgbClr val="595959"/>
                </a:solidFill>
                <a:latin typeface="Calibri"/>
                <a:ea typeface="Calibri"/>
              </a:rPr>
              <a:t>Bereitstellung von Informationen rund um Tiny-/Modulhäuser über die Webseite</a:t>
            </a:r>
            <a:endParaRPr b="0" lang="de-DE" sz="1600" spc="-1" strike="noStrike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595959"/>
              </a:buClr>
              <a:buFont typeface="Arial"/>
              <a:buChar char="•"/>
            </a:pPr>
            <a:endParaRPr b="0" lang="de-DE" sz="1600" spc="-1" strike="noStrike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4f81bd"/>
              </a:buClr>
              <a:buFont typeface="Arial"/>
              <a:buChar char="•"/>
            </a:pPr>
            <a:r>
              <a:rPr b="1" lang="de-DE" sz="2000" spc="-1" strike="noStrike">
                <a:solidFill>
                  <a:srgbClr val="4f81bd"/>
                </a:solidFill>
                <a:latin typeface="Calibri"/>
                <a:ea typeface="Calibri"/>
              </a:rPr>
              <a:t>Vermittlung zwischen BaulückenbesitzerInnen und Interessenten</a:t>
            </a:r>
            <a:endParaRPr b="0" lang="de-DE" sz="2000" spc="-1" strike="noStrike">
              <a:latin typeface="Arial"/>
            </a:endParaRPr>
          </a:p>
          <a:p>
            <a:pPr lvl="1" marL="800280" indent="-342720">
              <a:lnSpc>
                <a:spcPct val="150000"/>
              </a:lnSpc>
              <a:spcAft>
                <a:spcPts val="300"/>
              </a:spcAft>
              <a:buClr>
                <a:srgbClr val="8a9878"/>
              </a:buClr>
              <a:buFont typeface="Wingdings" charset="2"/>
              <a:buChar char=""/>
            </a:pPr>
            <a:r>
              <a:rPr b="1" lang="de-DE" sz="1600" spc="-1" strike="noStrike">
                <a:solidFill>
                  <a:srgbClr val="8a9878"/>
                </a:solidFill>
                <a:latin typeface="Calibri"/>
                <a:ea typeface="Calibri"/>
              </a:rPr>
              <a:t>Kontaktaufnahme</a:t>
            </a:r>
            <a:r>
              <a:rPr b="1" lang="de-DE" sz="1600" spc="-1" strike="noStrike">
                <a:solidFill>
                  <a:srgbClr val="4f81bd"/>
                </a:solidFill>
                <a:latin typeface="Calibri"/>
                <a:ea typeface="Calibri"/>
              </a:rPr>
              <a:t> 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BaulückenbesitzerIn mit Verein Mut zur Lücke e.V.</a:t>
            </a:r>
            <a:endParaRPr b="0" lang="de-DE" sz="1600" spc="-1" strike="noStrike">
              <a:latin typeface="Arial"/>
            </a:endParaRPr>
          </a:p>
          <a:p>
            <a:pPr lvl="1" marL="800280" indent="-342720">
              <a:lnSpc>
                <a:spcPct val="150000"/>
              </a:lnSpc>
              <a:spcAft>
                <a:spcPts val="300"/>
              </a:spcAft>
              <a:buClr>
                <a:srgbClr val="8a9878"/>
              </a:buClr>
              <a:buFont typeface="Wingdings" charset="2"/>
              <a:buChar char=""/>
            </a:pPr>
            <a:r>
              <a:rPr b="1" lang="de-DE" sz="1600" spc="-1" strike="noStrike">
                <a:solidFill>
                  <a:srgbClr val="8a9878"/>
                </a:solidFill>
                <a:latin typeface="Calibri"/>
                <a:ea typeface="Calibri"/>
              </a:rPr>
              <a:t>Gemeinsame Besichtigung 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der Baulücke und </a:t>
            </a:r>
            <a:r>
              <a:rPr b="1" lang="de-DE" sz="1600" spc="-1" strike="noStrike">
                <a:solidFill>
                  <a:srgbClr val="8a9878"/>
                </a:solidFill>
                <a:latin typeface="Calibri"/>
                <a:ea typeface="Calibri"/>
              </a:rPr>
              <a:t>persönlicher Austausch</a:t>
            </a:r>
            <a:endParaRPr b="0" lang="de-DE" sz="1600" spc="-1" strike="noStrike">
              <a:latin typeface="Arial"/>
            </a:endParaRPr>
          </a:p>
          <a:p>
            <a:pPr lvl="1" marL="800280" indent="-342720">
              <a:lnSpc>
                <a:spcPct val="150000"/>
              </a:lnSpc>
              <a:spcAft>
                <a:spcPts val="300"/>
              </a:spcAft>
              <a:buClr>
                <a:srgbClr val="8a9878"/>
              </a:buClr>
              <a:buFont typeface="Wingdings" charset="2"/>
              <a:buChar char=""/>
            </a:pPr>
            <a:r>
              <a:rPr b="1" lang="de-DE" sz="1600" spc="-1" strike="noStrike">
                <a:solidFill>
                  <a:srgbClr val="8a9878"/>
                </a:solidFill>
                <a:latin typeface="Calibri"/>
                <a:ea typeface="Calibri"/>
              </a:rPr>
              <a:t>Übergabe von Steckbriefen 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der Interessierten an BaulückenbesitzerIn</a:t>
            </a:r>
            <a:endParaRPr b="0" lang="de-DE" sz="1600" spc="-1" strike="noStrike">
              <a:latin typeface="Arial"/>
            </a:endParaRPr>
          </a:p>
          <a:p>
            <a:pPr marL="457200">
              <a:lnSpc>
                <a:spcPct val="150000"/>
              </a:lnSpc>
              <a:spcAft>
                <a:spcPts val="300"/>
              </a:spcAft>
            </a:pPr>
            <a:r>
              <a:rPr b="0" lang="de-DE" sz="1400" spc="-1" strike="noStrike">
                <a:solidFill>
                  <a:srgbClr val="3f3f3f"/>
                </a:solidFill>
                <a:latin typeface="Calibri"/>
                <a:ea typeface="Calibri"/>
              </a:rPr>
              <a:t>        </a:t>
            </a:r>
            <a:r>
              <a:rPr b="0" lang="de-DE" sz="1400" spc="-1" strike="noStrike">
                <a:solidFill>
                  <a:srgbClr val="3f3f3f"/>
                </a:solidFill>
                <a:latin typeface="Calibri"/>
                <a:ea typeface="Calibri"/>
              </a:rPr>
              <a:t>(vorerst physische Steckbrief-Sammlung; bei Bedarf elektronische Übermittlung)</a:t>
            </a:r>
            <a:endParaRPr b="0" lang="de-DE" sz="1400" spc="-1" strike="noStrike">
              <a:latin typeface="Arial"/>
            </a:endParaRPr>
          </a:p>
          <a:p>
            <a:pPr lvl="1" marL="743040" indent="-285480">
              <a:lnSpc>
                <a:spcPct val="150000"/>
              </a:lnSpc>
              <a:spcAft>
                <a:spcPts val="300"/>
              </a:spcAft>
              <a:buClr>
                <a:srgbClr val="8a9878"/>
              </a:buClr>
              <a:buFont typeface="Wingdings" charset="2"/>
              <a:buChar char=""/>
            </a:pPr>
            <a:r>
              <a:rPr b="1" lang="de-DE" sz="1600" spc="-1" strike="noStrike">
                <a:solidFill>
                  <a:srgbClr val="8a9878"/>
                </a:solidFill>
                <a:latin typeface="Calibri"/>
                <a:ea typeface="Calibri"/>
              </a:rPr>
              <a:t>Kontaktaufnahme</a:t>
            </a:r>
            <a:r>
              <a:rPr b="0" lang="de-DE" sz="1600" spc="-1" strike="noStrike">
                <a:solidFill>
                  <a:srgbClr val="8a9878"/>
                </a:solidFill>
                <a:latin typeface="Calibri"/>
                <a:ea typeface="Calibri"/>
              </a:rPr>
              <a:t> 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BaulückenbesitzerIn mit in Frage kommenden Interessenten; Austausch über möglichen Abschluss eines Pachtvertrages</a:t>
            </a:r>
            <a:endParaRPr b="0" lang="de-DE" sz="1600" spc="-1" strike="noStrike">
              <a:latin typeface="Arial"/>
            </a:endParaRPr>
          </a:p>
          <a:p>
            <a:pPr lvl="1" marL="743040" indent="-285480">
              <a:lnSpc>
                <a:spcPct val="150000"/>
              </a:lnSpc>
              <a:spcAft>
                <a:spcPts val="300"/>
              </a:spcAft>
              <a:buClr>
                <a:srgbClr val="8a9878"/>
              </a:buClr>
              <a:buFont typeface="Wingdings" charset="2"/>
              <a:buChar char=""/>
            </a:pPr>
            <a:endParaRPr b="0" lang="de-DE" sz="16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2" descr=""/>
          <p:cNvPicPr/>
          <p:nvPr/>
        </p:nvPicPr>
        <p:blipFill>
          <a:blip r:embed="rId1"/>
          <a:srcRect l="6662" t="0" r="6271" b="25251"/>
          <a:stretch/>
        </p:blipFill>
        <p:spPr>
          <a:xfrm>
            <a:off x="5335200" y="486360"/>
            <a:ext cx="2772720" cy="1808640"/>
          </a:xfrm>
          <a:prstGeom prst="rect">
            <a:avLst/>
          </a:prstGeom>
          <a:ln>
            <a:noFill/>
          </a:ln>
        </p:spPr>
      </p:pic>
      <p:pic>
        <p:nvPicPr>
          <p:cNvPr id="129" name="Picture 3" descr=""/>
          <p:cNvPicPr/>
          <p:nvPr/>
        </p:nvPicPr>
        <p:blipFill>
          <a:blip r:embed="rId2"/>
          <a:srcRect l="12732" t="17967" r="5399" b="14709"/>
          <a:stretch/>
        </p:blipFill>
        <p:spPr>
          <a:xfrm>
            <a:off x="1678320" y="486360"/>
            <a:ext cx="2772720" cy="180864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0" y="6403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2"/>
          <p:cNvSpPr/>
          <p:nvPr/>
        </p:nvSpPr>
        <p:spPr>
          <a:xfrm>
            <a:off x="260280" y="2337480"/>
            <a:ext cx="6746040" cy="41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50000"/>
              </a:lnSpc>
            </a:pP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Größe: 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 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Kosten: 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 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Mobilität: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 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 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Fundament: 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 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Innenraumgestaltung: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Konstruktion: 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 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Fassade: 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Dachform: 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 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Baumaterial: 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 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Sonstiges: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132" name="CustomShape 3"/>
          <p:cNvSpPr/>
          <p:nvPr/>
        </p:nvSpPr>
        <p:spPr>
          <a:xfrm>
            <a:off x="1920240" y="4088880"/>
            <a:ext cx="6746040" cy="267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Bedarfsoptimierte Raumnutzung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Holzständerbauweise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Hinterlüftet: Holz, Fassadenelemente, Putz 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Sattel-/Pult-/Flachdach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Ökol. Bau-/Dämmstoffe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Einbindung erneuerbarer Energien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	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133" name="CustomShape 4"/>
          <p:cNvSpPr/>
          <p:nvPr/>
        </p:nvSpPr>
        <p:spPr>
          <a:xfrm>
            <a:off x="5356800" y="2368080"/>
            <a:ext cx="3518640" cy="153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30 - 80 m² (variabel erweiterbar)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1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&gt; </a:t>
            </a: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50.000 Euro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Ja - mit Tieflader + Kran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Schraub-/ Punkt-/ Streifen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134" name="CustomShape 5"/>
          <p:cNvSpPr/>
          <p:nvPr/>
        </p:nvSpPr>
        <p:spPr>
          <a:xfrm>
            <a:off x="2320920" y="365040"/>
            <a:ext cx="1487520" cy="385560"/>
          </a:xfrm>
          <a:prstGeom prst="roundRect">
            <a:avLst>
              <a:gd name="adj" fmla="val 16667"/>
            </a:avLst>
          </a:prstGeom>
          <a:solidFill>
            <a:srgbClr val="aab4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  <a:spcAft>
                <a:spcPts val="300"/>
              </a:spcAft>
            </a:pPr>
            <a:r>
              <a:rPr b="1" lang="de-DE" sz="1800" spc="-1" strike="noStrike">
                <a:solidFill>
                  <a:srgbClr val="3f3f3f"/>
                </a:solidFill>
                <a:latin typeface="Calibri"/>
                <a:ea typeface="Calibri"/>
              </a:rPr>
              <a:t>Tiny House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35" name="CustomShape 6"/>
          <p:cNvSpPr/>
          <p:nvPr/>
        </p:nvSpPr>
        <p:spPr>
          <a:xfrm>
            <a:off x="5977800" y="365040"/>
            <a:ext cx="1487520" cy="385560"/>
          </a:xfrm>
          <a:prstGeom prst="roundRect">
            <a:avLst>
              <a:gd name="adj" fmla="val 16667"/>
            </a:avLst>
          </a:prstGeom>
          <a:solidFill>
            <a:srgbClr val="aab49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  <a:spcAft>
                <a:spcPts val="300"/>
              </a:spcAft>
            </a:pPr>
            <a:r>
              <a:rPr b="1" lang="de-DE" sz="1800" spc="-1" strike="noStrike">
                <a:solidFill>
                  <a:srgbClr val="3f3f3f"/>
                </a:solidFill>
                <a:latin typeface="Calibri"/>
                <a:ea typeface="Calibri"/>
              </a:rPr>
              <a:t>Modulhaus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36" name="CustomShape 7"/>
          <p:cNvSpPr/>
          <p:nvPr/>
        </p:nvSpPr>
        <p:spPr>
          <a:xfrm>
            <a:off x="1620000" y="2368080"/>
            <a:ext cx="3771000" cy="156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ca. 20 - 40 m² (max. Breite: 2,5 m)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&gt; 25.000 Euro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Ja</a:t>
            </a:r>
            <a:endParaRPr b="0" lang="de-DE" sz="1600" spc="-1" strike="noStrike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Räder / Schraubf.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137" name="Line 8"/>
          <p:cNvSpPr/>
          <p:nvPr/>
        </p:nvSpPr>
        <p:spPr>
          <a:xfrm>
            <a:off x="260280" y="4048560"/>
            <a:ext cx="8424360" cy="360"/>
          </a:xfrm>
          <a:prstGeom prst="line">
            <a:avLst/>
          </a:prstGeom>
          <a:ln w="9360">
            <a:solidFill>
              <a:srgbClr val="d8d8d8"/>
            </a:solidFill>
            <a:custDash>
              <a:ds d="10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8" name="TextShape 9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2BADBD9-EC48-4CD6-83F7-6F581FDEA598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39" name="CustomShape 10"/>
          <p:cNvSpPr/>
          <p:nvPr/>
        </p:nvSpPr>
        <p:spPr>
          <a:xfrm>
            <a:off x="0" y="6420960"/>
            <a:ext cx="4937400" cy="2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Konzeptidee Baulückennutzung mit </a:t>
            </a:r>
            <a:r>
              <a:rPr b="1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„Modul-/Tinyhaus“ in Tübingen</a:t>
            </a:r>
            <a:endParaRPr b="0" lang="de-DE" sz="105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0" y="6403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41" name="Group 2"/>
          <p:cNvGrpSpPr/>
          <p:nvPr/>
        </p:nvGrpSpPr>
        <p:grpSpPr>
          <a:xfrm>
            <a:off x="232560" y="206280"/>
            <a:ext cx="6185160" cy="644040"/>
            <a:chOff x="232560" y="206280"/>
            <a:chExt cx="6185160" cy="644040"/>
          </a:xfrm>
        </p:grpSpPr>
        <p:sp>
          <p:nvSpPr>
            <p:cNvPr id="142" name="CustomShape 3"/>
            <p:cNvSpPr/>
            <p:nvPr/>
          </p:nvSpPr>
          <p:spPr>
            <a:xfrm>
              <a:off x="389880" y="206280"/>
              <a:ext cx="5802840" cy="644040"/>
            </a:xfrm>
            <a:prstGeom prst="roundRect">
              <a:avLst>
                <a:gd name="adj" fmla="val 16667"/>
              </a:avLst>
            </a:prstGeom>
            <a:solidFill>
              <a:srgbClr val="aab49c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3" name="CustomShape 4"/>
            <p:cNvSpPr/>
            <p:nvPr/>
          </p:nvSpPr>
          <p:spPr>
            <a:xfrm>
              <a:off x="232560" y="280080"/>
              <a:ext cx="6185160" cy="522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/>
            <a:p>
              <a:pPr algn="ctr">
                <a:lnSpc>
                  <a:spcPct val="100000"/>
                </a:lnSpc>
                <a:spcAft>
                  <a:spcPts val="300"/>
                </a:spcAft>
              </a:pPr>
              <a:r>
                <a:rPr b="1" lang="de-DE" sz="28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Errichtung und Innere Erschließung</a:t>
              </a:r>
              <a:endParaRPr b="0" lang="de-DE" sz="2800" spc="-1" strike="noStrike">
                <a:latin typeface="Arial"/>
              </a:endParaRPr>
            </a:p>
          </p:txBody>
        </p:sp>
      </p:grpSp>
      <p:sp>
        <p:nvSpPr>
          <p:cNvPr id="144" name="CustomShape 5"/>
          <p:cNvSpPr/>
          <p:nvPr/>
        </p:nvSpPr>
        <p:spPr>
          <a:xfrm>
            <a:off x="390600" y="1028880"/>
            <a:ext cx="8448480" cy="401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85840" indent="-285480">
              <a:lnSpc>
                <a:spcPct val="150000"/>
              </a:lnSpc>
              <a:spcAft>
                <a:spcPts val="300"/>
              </a:spcAft>
              <a:buClr>
                <a:srgbClr val="3f3f3f"/>
              </a:buClr>
              <a:buFont typeface="StarSymbol"/>
              <a:buChar char="-"/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Anlieferung</a:t>
            </a:r>
            <a:endParaRPr b="0" lang="de-DE" sz="1600" spc="-1" strike="noStrike">
              <a:latin typeface="Arial"/>
            </a:endParaRPr>
          </a:p>
          <a:p>
            <a:pPr lvl="1" marL="743040" indent="-285480">
              <a:lnSpc>
                <a:spcPct val="150000"/>
              </a:lnSpc>
              <a:spcAft>
                <a:spcPts val="300"/>
              </a:spcAft>
              <a:buClr>
                <a:srgbClr val="3f3f3f"/>
              </a:buClr>
              <a:buFont typeface="StarSymbol"/>
              <a:buChar char="-"/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Tiny House mit Rädern: als Anhänger </a:t>
            </a:r>
            <a:endParaRPr b="0" lang="de-DE" sz="1600" spc="-1" strike="noStrike">
              <a:latin typeface="Arial"/>
            </a:endParaRPr>
          </a:p>
          <a:p>
            <a:pPr lvl="1" marL="743040" indent="-285480">
              <a:lnSpc>
                <a:spcPct val="150000"/>
              </a:lnSpc>
              <a:spcAft>
                <a:spcPts val="300"/>
              </a:spcAft>
              <a:buClr>
                <a:srgbClr val="3f3f3f"/>
              </a:buClr>
              <a:buFont typeface="StarSymbol"/>
              <a:buChar char="-"/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Tiny House ohne Räder/ Modulhaus: mit Schwertransport, Aufstellen mit Kran bis 30m von Straße entfernt möglich.</a:t>
            </a:r>
            <a:endParaRPr b="0" lang="de-DE" sz="16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spcAft>
                <a:spcPts val="300"/>
              </a:spcAft>
              <a:buClr>
                <a:srgbClr val="3f3f3f"/>
              </a:buClr>
              <a:buFont typeface="StarSymbol"/>
              <a:buChar char="-"/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Errichtung auch direkt auf Grundstück möglich, wenn lokaler Anbieter involviert ist.</a:t>
            </a:r>
            <a:endParaRPr b="0" lang="de-DE" sz="16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spcAft>
                <a:spcPts val="300"/>
              </a:spcAft>
              <a:buClr>
                <a:srgbClr val="3f3f3f"/>
              </a:buClr>
              <a:buFont typeface="StarSymbol"/>
              <a:buChar char="-"/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Strom, Wasser, Abwasser muss wie beim „normalen“ Wohnhaus erschlossen werden.</a:t>
            </a:r>
            <a:endParaRPr b="0" lang="de-DE" sz="16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spcAft>
                <a:spcPts val="300"/>
              </a:spcAft>
              <a:buClr>
                <a:srgbClr val="3f3f3f"/>
              </a:buClr>
              <a:buFont typeface="StarSymbol"/>
              <a:buChar char="-"/>
            </a:pPr>
            <a:r>
              <a:rPr b="0" lang="de-DE" sz="1600" spc="-1" strike="noStrike">
                <a:solidFill>
                  <a:srgbClr val="3f3f3f"/>
                </a:solidFill>
                <a:latin typeface="Calibri"/>
                <a:ea typeface="Calibri"/>
              </a:rPr>
              <a:t>Fundament kann mit minimalem Eingriff in die Umgebung realisiert werden, z.B. mit Schraubfundamenten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endParaRPr b="0" lang="de-DE" sz="1600" spc="-1" strike="noStrike">
              <a:latin typeface="Arial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endParaRPr b="0" lang="de-DE" sz="1600" spc="-1" strike="noStrike">
              <a:latin typeface="Arial"/>
            </a:endParaRPr>
          </a:p>
        </p:txBody>
      </p:sp>
      <p:sp>
        <p:nvSpPr>
          <p:cNvPr id="145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087B7D5-FEE4-4710-B313-BE8D89955E51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46" name="CustomShape 7"/>
          <p:cNvSpPr/>
          <p:nvPr/>
        </p:nvSpPr>
        <p:spPr>
          <a:xfrm>
            <a:off x="0" y="6420960"/>
            <a:ext cx="4937400" cy="2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Konzeptidee Baulückennutzung mit </a:t>
            </a:r>
            <a:r>
              <a:rPr b="1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„Modul-/Tinyhaus“ in Tübingen</a:t>
            </a:r>
            <a:endParaRPr b="0" lang="de-DE" sz="1050" spc="-1" strike="noStrike">
              <a:latin typeface="Arial"/>
            </a:endParaRPr>
          </a:p>
        </p:txBody>
      </p:sp>
      <p:pic>
        <p:nvPicPr>
          <p:cNvPr id="147" name="Grafik 4" descr=""/>
          <p:cNvPicPr/>
          <p:nvPr/>
        </p:nvPicPr>
        <p:blipFill>
          <a:blip r:embed="rId1"/>
          <a:stretch/>
        </p:blipFill>
        <p:spPr>
          <a:xfrm>
            <a:off x="5709240" y="4024080"/>
            <a:ext cx="3434400" cy="1796040"/>
          </a:xfrm>
          <a:prstGeom prst="rect">
            <a:avLst/>
          </a:prstGeom>
          <a:ln>
            <a:noFill/>
          </a:ln>
        </p:spPr>
      </p:pic>
      <p:pic>
        <p:nvPicPr>
          <p:cNvPr id="148" name="Grafik 6" descr=""/>
          <p:cNvPicPr/>
          <p:nvPr/>
        </p:nvPicPr>
        <p:blipFill>
          <a:blip r:embed="rId2"/>
          <a:stretch/>
        </p:blipFill>
        <p:spPr>
          <a:xfrm>
            <a:off x="2090880" y="4767120"/>
            <a:ext cx="3386880" cy="1122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4758120" y="2002680"/>
            <a:ext cx="4186080" cy="4188240"/>
          </a:xfrm>
          <a:prstGeom prst="rect">
            <a:avLst/>
          </a:prstGeom>
          <a:solidFill>
            <a:srgbClr val="dce7f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CustomShape 2"/>
          <p:cNvSpPr/>
          <p:nvPr/>
        </p:nvSpPr>
        <p:spPr>
          <a:xfrm>
            <a:off x="390600" y="2002680"/>
            <a:ext cx="4185720" cy="4188240"/>
          </a:xfrm>
          <a:prstGeom prst="rect">
            <a:avLst/>
          </a:prstGeom>
          <a:solidFill>
            <a:srgbClr val="dac2b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"/>
          <p:cNvSpPr/>
          <p:nvPr/>
        </p:nvSpPr>
        <p:spPr>
          <a:xfrm>
            <a:off x="0" y="6403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52" name="Group 4"/>
          <p:cNvGrpSpPr/>
          <p:nvPr/>
        </p:nvGrpSpPr>
        <p:grpSpPr>
          <a:xfrm>
            <a:off x="390600" y="206280"/>
            <a:ext cx="6247440" cy="644040"/>
            <a:chOff x="390600" y="206280"/>
            <a:chExt cx="6247440" cy="644040"/>
          </a:xfrm>
        </p:grpSpPr>
        <p:sp>
          <p:nvSpPr>
            <p:cNvPr id="153" name="CustomShape 5"/>
            <p:cNvSpPr/>
            <p:nvPr/>
          </p:nvSpPr>
          <p:spPr>
            <a:xfrm>
              <a:off x="390600" y="206280"/>
              <a:ext cx="6247440" cy="644040"/>
            </a:xfrm>
            <a:prstGeom prst="roundRect">
              <a:avLst>
                <a:gd name="adj" fmla="val 16667"/>
              </a:avLst>
            </a:prstGeom>
            <a:solidFill>
              <a:srgbClr val="aab49c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54" name="CustomShape 6"/>
            <p:cNvSpPr/>
            <p:nvPr/>
          </p:nvSpPr>
          <p:spPr>
            <a:xfrm>
              <a:off x="438840" y="280080"/>
              <a:ext cx="6057000" cy="522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/>
            <a:p>
              <a:pPr algn="ctr">
                <a:lnSpc>
                  <a:spcPct val="100000"/>
                </a:lnSpc>
                <a:spcAft>
                  <a:spcPts val="300"/>
                </a:spcAft>
              </a:pPr>
              <a:r>
                <a:rPr b="1" lang="de-DE" sz="28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Konzeptideen Verein </a:t>
              </a:r>
              <a:r>
                <a:rPr b="1" i="1" lang="de-DE" sz="2800" spc="-1" strike="noStrike">
                  <a:solidFill>
                    <a:srgbClr val="3f3f3f"/>
                  </a:solidFill>
                  <a:latin typeface="Calibri"/>
                  <a:ea typeface="Calibri"/>
                </a:rPr>
                <a:t>Mut zur Lücke e.V.</a:t>
              </a:r>
              <a:endParaRPr b="0" lang="de-DE" sz="2800" spc="-1" strike="noStrike">
                <a:latin typeface="Arial"/>
              </a:endParaRPr>
            </a:p>
          </p:txBody>
        </p:sp>
      </p:grpSp>
      <p:sp>
        <p:nvSpPr>
          <p:cNvPr id="155" name="CustomShape 7"/>
          <p:cNvSpPr/>
          <p:nvPr/>
        </p:nvSpPr>
        <p:spPr>
          <a:xfrm>
            <a:off x="390600" y="2005200"/>
            <a:ext cx="4185720" cy="33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b="1" lang="de-DE" sz="1800" spc="-1" strike="noStrike">
                <a:solidFill>
                  <a:srgbClr val="812b23"/>
                </a:solidFill>
                <a:latin typeface="Calibri"/>
                <a:ea typeface="Calibri"/>
              </a:rPr>
              <a:t>…</a:t>
            </a:r>
            <a:r>
              <a:rPr b="1" lang="de-DE" sz="1800" spc="-1" strike="noStrike">
                <a:solidFill>
                  <a:srgbClr val="812b23"/>
                </a:solidFill>
                <a:latin typeface="Calibri"/>
                <a:ea typeface="Calibri"/>
              </a:rPr>
              <a:t>kleiner Baulücken</a:t>
            </a:r>
            <a:endParaRPr b="0" lang="de-DE" sz="1800" spc="-1" strike="noStrike">
              <a:latin typeface="Arial"/>
            </a:endParaRPr>
          </a:p>
          <a:p>
            <a:pPr lvl="1" marL="2858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1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Einzelne oder wenige Häuser je Baulücke</a:t>
            </a:r>
            <a:endParaRPr b="0" lang="de-DE" sz="1400" spc="-1" strike="noStrike">
              <a:latin typeface="Arial"/>
            </a:endParaRPr>
          </a:p>
          <a:p>
            <a:pPr lvl="1" marL="2858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z. B. Enkelgrundstücke</a:t>
            </a:r>
            <a:endParaRPr b="0" lang="de-DE" sz="1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spcAft>
                <a:spcPts val="300"/>
              </a:spcAft>
              <a:buClr>
                <a:srgbClr val="595959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Innenraumverdichtung ohne </a:t>
            </a:r>
            <a:br/>
            <a:r>
              <a:rPr b="0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Flächenversiegelung</a:t>
            </a:r>
            <a:endParaRPr b="0" lang="de-DE" sz="1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spcAft>
                <a:spcPts val="300"/>
              </a:spcAft>
              <a:buClr>
                <a:srgbClr val="595959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Erhaltung eines guten Stadtklimas</a:t>
            </a:r>
            <a:endParaRPr b="0" lang="de-DE" sz="1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spcAft>
                <a:spcPts val="300"/>
              </a:spcAft>
              <a:buClr>
                <a:srgbClr val="595959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Gemeinsame Basis in Form eines Vereins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endParaRPr b="0" lang="de-DE" sz="1400" spc="-1" strike="noStrike">
              <a:latin typeface="Arial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endParaRPr b="0" lang="de-DE" sz="1400" spc="-1" strike="noStrike">
              <a:latin typeface="Arial"/>
            </a:endParaRPr>
          </a:p>
        </p:txBody>
      </p:sp>
      <p:sp>
        <p:nvSpPr>
          <p:cNvPr id="156" name="TextShape 8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B5E280D-3D74-4F81-B4FD-33B9D38EC4BF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57" name="CustomShape 9"/>
          <p:cNvSpPr/>
          <p:nvPr/>
        </p:nvSpPr>
        <p:spPr>
          <a:xfrm>
            <a:off x="0" y="6420960"/>
            <a:ext cx="4937400" cy="2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Konzeptidee Baulückennutzung mit </a:t>
            </a:r>
            <a:r>
              <a:rPr b="1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„Modul-/Tinyhaus“ in Tübingen</a:t>
            </a:r>
            <a:endParaRPr b="0" lang="de-DE" sz="1050" spc="-1" strike="noStrike">
              <a:latin typeface="Arial"/>
            </a:endParaRPr>
          </a:p>
        </p:txBody>
      </p:sp>
      <p:sp>
        <p:nvSpPr>
          <p:cNvPr id="158" name="CustomShape 10"/>
          <p:cNvSpPr/>
          <p:nvPr/>
        </p:nvSpPr>
        <p:spPr>
          <a:xfrm>
            <a:off x="4758120" y="2005200"/>
            <a:ext cx="4186080" cy="4301280"/>
          </a:xfrm>
          <a:prstGeom prst="rect">
            <a:avLst/>
          </a:prstGeom>
          <a:solidFill>
            <a:srgbClr val="dac2b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457200" algn="ctr">
              <a:lnSpc>
                <a:spcPct val="150000"/>
              </a:lnSpc>
              <a:spcBef>
                <a:spcPts val="1800"/>
              </a:spcBef>
            </a:pPr>
            <a:r>
              <a:rPr b="1" lang="de-DE" sz="1800" spc="-1" strike="noStrike">
                <a:solidFill>
                  <a:srgbClr val="812b23"/>
                </a:solidFill>
                <a:latin typeface="Calibri"/>
                <a:ea typeface="Calibri"/>
              </a:rPr>
              <a:t>…</a:t>
            </a:r>
            <a:r>
              <a:rPr b="1" lang="de-DE" sz="1800" spc="-1" strike="noStrike">
                <a:solidFill>
                  <a:srgbClr val="812b23"/>
                </a:solidFill>
                <a:latin typeface="Calibri"/>
                <a:ea typeface="Calibri"/>
              </a:rPr>
              <a:t>großer Baulücken </a:t>
            </a:r>
            <a:endParaRPr b="0" lang="de-DE" sz="18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1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Siedlung mit Modellcharakter</a:t>
            </a:r>
            <a:endParaRPr b="0" lang="de-DE" sz="1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ggf. auch auf bisher ungenutzten Brachflächen</a:t>
            </a:r>
            <a:endParaRPr b="0" lang="de-DE" sz="1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reduzierte individuelle Infrastruktur</a:t>
            </a:r>
            <a:endParaRPr b="0" lang="de-DE" sz="14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0" i="1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dafür: </a:t>
            </a:r>
            <a:r>
              <a:rPr b="0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Gemeinschaftliche Infrastruktur</a:t>
            </a:r>
            <a:endParaRPr b="0" lang="de-DE" sz="1400" spc="-1" strike="noStrike">
              <a:latin typeface="Arial"/>
            </a:endParaRPr>
          </a:p>
          <a:p>
            <a:pPr lvl="1" marL="7430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595959"/>
                </a:solidFill>
                <a:latin typeface="Calibri"/>
                <a:ea typeface="Calibri"/>
              </a:rPr>
              <a:t>Gemeinschaftsraum</a:t>
            </a:r>
            <a:endParaRPr b="0" lang="de-DE" sz="1200" spc="-1" strike="noStrike">
              <a:latin typeface="Arial"/>
            </a:endParaRPr>
          </a:p>
          <a:p>
            <a:pPr lvl="1" marL="7430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595959"/>
                </a:solidFill>
                <a:latin typeface="Calibri"/>
                <a:ea typeface="Calibri"/>
              </a:rPr>
              <a:t>Fahrradraum, Werkstatt</a:t>
            </a:r>
            <a:endParaRPr b="0" lang="de-DE" sz="1200" spc="-1" strike="noStrike">
              <a:latin typeface="Arial"/>
            </a:endParaRPr>
          </a:p>
          <a:p>
            <a:pPr lvl="1" marL="7430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595959"/>
                </a:solidFill>
                <a:latin typeface="Calibri"/>
                <a:ea typeface="Calibri"/>
              </a:rPr>
              <a:t>Gästezimmer</a:t>
            </a:r>
            <a:endParaRPr b="0" lang="de-DE" sz="1200" spc="-1" strike="noStrike">
              <a:latin typeface="Arial"/>
            </a:endParaRPr>
          </a:p>
          <a:p>
            <a:pPr lvl="1" marL="7430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595959"/>
                </a:solidFill>
                <a:latin typeface="Calibri"/>
                <a:ea typeface="Calibri"/>
              </a:rPr>
              <a:t>Nutz- und Freizeitgarten</a:t>
            </a:r>
            <a:endParaRPr b="0" lang="de-DE" sz="1200" spc="-1" strike="noStrike">
              <a:latin typeface="Arial"/>
            </a:endParaRPr>
          </a:p>
          <a:p>
            <a:pPr lvl="1" marL="7430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0" lang="de-DE" sz="1200" spc="-1" strike="noStrike">
                <a:solidFill>
                  <a:srgbClr val="595959"/>
                </a:solidFill>
                <a:latin typeface="Calibri"/>
                <a:ea typeface="Calibri"/>
              </a:rPr>
              <a:t>Erneuerbare Energien</a:t>
            </a:r>
            <a:endParaRPr b="0" lang="de-DE" sz="1200" spc="-1" strike="noStrike">
              <a:latin typeface="Arial"/>
            </a:endParaRPr>
          </a:p>
          <a:p>
            <a:pPr marL="285840" indent="-285480">
              <a:lnSpc>
                <a:spcPct val="150000"/>
              </a:lnSpc>
              <a:spcAft>
                <a:spcPts val="300"/>
              </a:spcAft>
              <a:buClr>
                <a:srgbClr val="595959"/>
              </a:buClr>
              <a:buFont typeface="Arial"/>
              <a:buChar char="-"/>
            </a:pPr>
            <a:r>
              <a:rPr b="0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Offenheit für neue Ideen, z. B.:</a:t>
            </a:r>
            <a:endParaRPr b="0" lang="de-DE" sz="1400" spc="-1" strike="noStrike">
              <a:latin typeface="Arial"/>
            </a:endParaRPr>
          </a:p>
          <a:p>
            <a:pPr lvl="1" marL="743040" indent="-285480">
              <a:lnSpc>
                <a:spcPct val="150000"/>
              </a:lnSpc>
              <a:buClr>
                <a:srgbClr val="595959"/>
              </a:buClr>
              <a:buFont typeface="Arial"/>
              <a:buChar char="•"/>
            </a:pPr>
            <a:r>
              <a:rPr b="0" lang="de-DE" sz="1400" spc="-1" strike="noStrike">
                <a:solidFill>
                  <a:srgbClr val="595959"/>
                </a:solidFill>
                <a:latin typeface="Calibri"/>
                <a:ea typeface="Calibri"/>
              </a:rPr>
              <a:t>Temporäre Vermietung einzelner Unterkünfte an Studenten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59" name="CustomShape 11"/>
          <p:cNvSpPr/>
          <p:nvPr/>
        </p:nvSpPr>
        <p:spPr>
          <a:xfrm>
            <a:off x="3895560" y="1392480"/>
            <a:ext cx="1528560" cy="4903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6b4d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12"/>
          <p:cNvSpPr/>
          <p:nvPr/>
        </p:nvSpPr>
        <p:spPr>
          <a:xfrm>
            <a:off x="0" y="829800"/>
            <a:ext cx="9151920" cy="46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50000"/>
              </a:lnSpc>
              <a:spcAft>
                <a:spcPts val="300"/>
              </a:spcAft>
            </a:pPr>
            <a:r>
              <a:rPr b="1" lang="de-DE" sz="1800" spc="-1" strike="noStrike">
                <a:solidFill>
                  <a:srgbClr val="3f3f3f"/>
                </a:solidFill>
                <a:latin typeface="Calibri"/>
                <a:ea typeface="Calibri"/>
              </a:rPr>
              <a:t>Temporäre oder langfristige Nutzung…</a:t>
            </a:r>
            <a:endParaRPr b="0" lang="de-DE" sz="18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 descr=""/>
          <p:cNvPicPr/>
          <p:nvPr/>
        </p:nvPicPr>
        <p:blipFill>
          <a:blip r:embed="rId1"/>
          <a:srcRect l="10962" t="0" r="13932" b="10"/>
          <a:stretch/>
        </p:blipFill>
        <p:spPr>
          <a:xfrm>
            <a:off x="-4320" y="0"/>
            <a:ext cx="9152640" cy="6857640"/>
          </a:xfrm>
          <a:prstGeom prst="rect">
            <a:avLst/>
          </a:prstGeom>
          <a:ln>
            <a:noFill/>
          </a:ln>
        </p:spPr>
      </p:pic>
      <p:sp>
        <p:nvSpPr>
          <p:cNvPr id="162" name="CustomShape 1"/>
          <p:cNvSpPr/>
          <p:nvPr/>
        </p:nvSpPr>
        <p:spPr>
          <a:xfrm>
            <a:off x="-8280" y="0"/>
            <a:ext cx="9160200" cy="6867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2"/>
          <p:cNvSpPr/>
          <p:nvPr/>
        </p:nvSpPr>
        <p:spPr>
          <a:xfrm>
            <a:off x="0" y="6394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CustomShape 3"/>
          <p:cNvSpPr/>
          <p:nvPr/>
        </p:nvSpPr>
        <p:spPr>
          <a:xfrm>
            <a:off x="4636800" y="4965840"/>
            <a:ext cx="4183200" cy="442800"/>
          </a:xfrm>
          <a:prstGeom prst="roundRect">
            <a:avLst>
              <a:gd name="adj" fmla="val 16667"/>
            </a:avLst>
          </a:prstGeom>
          <a:solidFill>
            <a:srgbClr val="812b23">
              <a:alpha val="2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de-DE" sz="2000" spc="-1" strike="noStrike">
                <a:solidFill>
                  <a:srgbClr val="3f3f3f"/>
                </a:solidFill>
                <a:latin typeface="Calibri"/>
                <a:ea typeface="Calibri"/>
              </a:rPr>
              <a:t>Attraktivität für Familien steigern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5072400" y="3485520"/>
            <a:ext cx="3311640" cy="442080"/>
          </a:xfrm>
          <a:prstGeom prst="roundRect">
            <a:avLst>
              <a:gd name="adj" fmla="val 16667"/>
            </a:avLst>
          </a:prstGeom>
          <a:solidFill>
            <a:srgbClr val="812b23">
              <a:alpha val="2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de-DE" sz="2000" spc="-1" strike="noStrike">
                <a:solidFill>
                  <a:srgbClr val="3f3f3f"/>
                </a:solidFill>
                <a:latin typeface="Calibri"/>
                <a:ea typeface="Calibri"/>
              </a:rPr>
              <a:t>Wohnraum im Innenbereich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66" name="CustomShape 5"/>
          <p:cNvSpPr/>
          <p:nvPr/>
        </p:nvSpPr>
        <p:spPr>
          <a:xfrm>
            <a:off x="4816440" y="4226040"/>
            <a:ext cx="3824280" cy="442080"/>
          </a:xfrm>
          <a:prstGeom prst="roundRect">
            <a:avLst>
              <a:gd name="adj" fmla="val 16667"/>
            </a:avLst>
          </a:prstGeom>
          <a:solidFill>
            <a:srgbClr val="812b23">
              <a:alpha val="2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de-DE" sz="2000" spc="-1" strike="noStrike">
                <a:solidFill>
                  <a:srgbClr val="3f3f3f"/>
                </a:solidFill>
                <a:latin typeface="Calibri"/>
                <a:ea typeface="Calibri"/>
              </a:rPr>
              <a:t>Geringer Ressourcenverbrauch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67" name="CustomShape 6"/>
          <p:cNvSpPr/>
          <p:nvPr/>
        </p:nvSpPr>
        <p:spPr>
          <a:xfrm>
            <a:off x="5216400" y="2745720"/>
            <a:ext cx="3023640" cy="442080"/>
          </a:xfrm>
          <a:prstGeom prst="roundRect">
            <a:avLst>
              <a:gd name="adj" fmla="val 16667"/>
            </a:avLst>
          </a:prstGeom>
          <a:solidFill>
            <a:srgbClr val="812b23">
              <a:alpha val="2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de-DE" sz="2000" spc="-1" strike="noStrike">
                <a:solidFill>
                  <a:srgbClr val="3f3f3f"/>
                </a:solidFill>
                <a:latin typeface="Calibri"/>
                <a:ea typeface="Calibri"/>
              </a:rPr>
              <a:t>Innovative Wohnkonzepte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68" name="CustomShape 7"/>
          <p:cNvSpPr/>
          <p:nvPr/>
        </p:nvSpPr>
        <p:spPr>
          <a:xfrm>
            <a:off x="612720" y="2745720"/>
            <a:ext cx="3309840" cy="442080"/>
          </a:xfrm>
          <a:prstGeom prst="roundRect">
            <a:avLst>
              <a:gd name="adj" fmla="val 16667"/>
            </a:avLst>
          </a:prstGeom>
          <a:solidFill>
            <a:srgbClr val="812b23">
              <a:alpha val="2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de-DE" sz="2000" spc="-1" strike="noStrike">
                <a:solidFill>
                  <a:srgbClr val="3f3f3f"/>
                </a:solidFill>
                <a:latin typeface="Calibri"/>
                <a:ea typeface="Calibri"/>
              </a:rPr>
              <a:t>Reversible Zwischennutzung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69" name="CustomShape 8"/>
          <p:cNvSpPr/>
          <p:nvPr/>
        </p:nvSpPr>
        <p:spPr>
          <a:xfrm>
            <a:off x="933480" y="3485520"/>
            <a:ext cx="2668680" cy="442080"/>
          </a:xfrm>
          <a:prstGeom prst="roundRect">
            <a:avLst>
              <a:gd name="adj" fmla="val 16667"/>
            </a:avLst>
          </a:prstGeom>
          <a:solidFill>
            <a:srgbClr val="812b23">
              <a:alpha val="2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de-DE" sz="2000" spc="-1" strike="noStrike">
                <a:solidFill>
                  <a:srgbClr val="3f3f3f"/>
                </a:solidFill>
                <a:latin typeface="Calibri"/>
                <a:ea typeface="Calibri"/>
              </a:rPr>
              <a:t>Grundstückspflege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70" name="CustomShape 9"/>
          <p:cNvSpPr/>
          <p:nvPr/>
        </p:nvSpPr>
        <p:spPr>
          <a:xfrm>
            <a:off x="3426480" y="455400"/>
            <a:ext cx="2293200" cy="721800"/>
          </a:xfrm>
          <a:prstGeom prst="roundRect">
            <a:avLst>
              <a:gd name="adj" fmla="val 16667"/>
            </a:avLst>
          </a:prstGeom>
          <a:solidFill>
            <a:srgbClr val="aab49c">
              <a:alpha val="8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de-DE" sz="3200" spc="-1" strike="noStrike">
                <a:solidFill>
                  <a:srgbClr val="3f3f3f"/>
                </a:solidFill>
                <a:latin typeface="Calibri"/>
                <a:ea typeface="Calibri"/>
              </a:rPr>
              <a:t>Vorteile</a:t>
            </a:r>
            <a:endParaRPr b="0" lang="de-DE" sz="3200" spc="-1" strike="noStrike">
              <a:latin typeface="Arial"/>
            </a:endParaRPr>
          </a:p>
        </p:txBody>
      </p:sp>
      <p:sp>
        <p:nvSpPr>
          <p:cNvPr id="171" name="CustomShape 10"/>
          <p:cNvSpPr/>
          <p:nvPr/>
        </p:nvSpPr>
        <p:spPr>
          <a:xfrm>
            <a:off x="613440" y="1671840"/>
            <a:ext cx="3309840" cy="566640"/>
          </a:xfrm>
          <a:prstGeom prst="roundRect">
            <a:avLst>
              <a:gd name="adj" fmla="val 16667"/>
            </a:avLst>
          </a:prstGeom>
          <a:solidFill>
            <a:srgbClr val="aab49c">
              <a:alpha val="8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de-DE" sz="2400" spc="-1" strike="noStrike">
                <a:solidFill>
                  <a:srgbClr val="3f3f3f"/>
                </a:solidFill>
                <a:latin typeface="Calibri"/>
                <a:ea typeface="Calibri"/>
              </a:rPr>
              <a:t>Grundstücksbesitzer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72" name="CustomShape 11"/>
          <p:cNvSpPr/>
          <p:nvPr/>
        </p:nvSpPr>
        <p:spPr>
          <a:xfrm>
            <a:off x="5074200" y="1671840"/>
            <a:ext cx="3309840" cy="566640"/>
          </a:xfrm>
          <a:prstGeom prst="roundRect">
            <a:avLst>
              <a:gd name="adj" fmla="val 16667"/>
            </a:avLst>
          </a:prstGeom>
          <a:solidFill>
            <a:srgbClr val="aab49c">
              <a:alpha val="8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de-DE" sz="2400" spc="-1" strike="noStrike">
                <a:solidFill>
                  <a:srgbClr val="3f3f3f"/>
                </a:solidFill>
                <a:latin typeface="Calibri"/>
                <a:ea typeface="Calibri"/>
              </a:rPr>
              <a:t>Stadt Tübingen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73" name="CustomShape 12"/>
          <p:cNvSpPr/>
          <p:nvPr/>
        </p:nvSpPr>
        <p:spPr>
          <a:xfrm>
            <a:off x="1074960" y="4226040"/>
            <a:ext cx="2385360" cy="442080"/>
          </a:xfrm>
          <a:prstGeom prst="roundRect">
            <a:avLst>
              <a:gd name="adj" fmla="val 16667"/>
            </a:avLst>
          </a:prstGeom>
          <a:solidFill>
            <a:srgbClr val="812b23">
              <a:alpha val="2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de-DE" sz="2000" spc="-1" strike="noStrike">
                <a:solidFill>
                  <a:srgbClr val="3f3f3f"/>
                </a:solidFill>
                <a:latin typeface="Calibri"/>
                <a:ea typeface="Calibri"/>
              </a:rPr>
              <a:t>Einnahmen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74" name="CustomShape 13"/>
          <p:cNvSpPr/>
          <p:nvPr/>
        </p:nvSpPr>
        <p:spPr>
          <a:xfrm>
            <a:off x="4572000" y="5706000"/>
            <a:ext cx="4313160" cy="442080"/>
          </a:xfrm>
          <a:prstGeom prst="roundRect">
            <a:avLst>
              <a:gd name="adj" fmla="val 16667"/>
            </a:avLst>
          </a:prstGeom>
          <a:solidFill>
            <a:srgbClr val="812b23">
              <a:alpha val="2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de-DE" sz="2000" spc="-1" strike="noStrike">
                <a:solidFill>
                  <a:srgbClr val="3f3f3f"/>
                </a:solidFill>
                <a:latin typeface="Calibri"/>
                <a:ea typeface="Calibri"/>
              </a:rPr>
              <a:t>Schnelle Lösung der Baulückenfrage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175" name="TextShape 1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0B2C96C-A0AD-4F76-B0A2-62C591CC215B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76" name="CustomShape 15"/>
          <p:cNvSpPr/>
          <p:nvPr/>
        </p:nvSpPr>
        <p:spPr>
          <a:xfrm>
            <a:off x="0" y="6420960"/>
            <a:ext cx="4937400" cy="253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Konzeptidee Baulückennutzung mit </a:t>
            </a:r>
            <a:r>
              <a:rPr b="1" lang="de-DE" sz="1050" spc="-1" strike="noStrike">
                <a:solidFill>
                  <a:srgbClr val="3f3f3f"/>
                </a:solidFill>
                <a:latin typeface="Calibri"/>
                <a:ea typeface="Calibri"/>
              </a:rPr>
              <a:t>„Modul-/Tinyhaus“ in Tübingen</a:t>
            </a:r>
            <a:endParaRPr b="0" lang="de-DE" sz="105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" descr=""/>
          <p:cNvPicPr/>
          <p:nvPr/>
        </p:nvPicPr>
        <p:blipFill>
          <a:blip r:embed="rId1"/>
          <a:srcRect l="10962" t="0" r="13932" b="10"/>
          <a:stretch/>
        </p:blipFill>
        <p:spPr>
          <a:xfrm>
            <a:off x="0" y="0"/>
            <a:ext cx="9151920" cy="6857640"/>
          </a:xfrm>
          <a:prstGeom prst="rect">
            <a:avLst/>
          </a:prstGeom>
          <a:ln>
            <a:noFill/>
          </a:ln>
        </p:spPr>
      </p:pic>
      <p:sp>
        <p:nvSpPr>
          <p:cNvPr id="178" name="CustomShape 1"/>
          <p:cNvSpPr/>
          <p:nvPr/>
        </p:nvSpPr>
        <p:spPr>
          <a:xfrm>
            <a:off x="-8280" y="0"/>
            <a:ext cx="9160200" cy="68670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2"/>
          <p:cNvSpPr/>
          <p:nvPr/>
        </p:nvSpPr>
        <p:spPr>
          <a:xfrm>
            <a:off x="0" y="6403320"/>
            <a:ext cx="9151920" cy="463680"/>
          </a:xfrm>
          <a:prstGeom prst="rect">
            <a:avLst/>
          </a:prstGeom>
          <a:solidFill>
            <a:srgbClr val="aab49c">
              <a:alpha val="7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0" name="Grafik 3" descr=""/>
          <p:cNvPicPr/>
          <p:nvPr/>
        </p:nvPicPr>
        <p:blipFill>
          <a:blip r:embed="rId2"/>
          <a:stretch/>
        </p:blipFill>
        <p:spPr>
          <a:xfrm>
            <a:off x="496080" y="1234440"/>
            <a:ext cx="1017000" cy="1253880"/>
          </a:xfrm>
          <a:prstGeom prst="rect">
            <a:avLst/>
          </a:prstGeom>
          <a:ln>
            <a:noFill/>
          </a:ln>
        </p:spPr>
      </p:pic>
      <p:sp>
        <p:nvSpPr>
          <p:cNvPr id="181" name="CustomShape 3"/>
          <p:cNvSpPr/>
          <p:nvPr/>
        </p:nvSpPr>
        <p:spPr>
          <a:xfrm>
            <a:off x="1962720" y="1940040"/>
            <a:ext cx="5131800" cy="2304000"/>
          </a:xfrm>
          <a:prstGeom prst="rect">
            <a:avLst/>
          </a:prstGeom>
          <a:solidFill>
            <a:schemeClr val="accent1"/>
          </a:solidFill>
          <a:ln w="25560">
            <a:solidFill>
              <a:srgbClr val="3b608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Calibri"/>
              </a:rPr>
              <a:t>Gruppenfoto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82" name="Grafik 8" descr=""/>
          <p:cNvPicPr/>
          <p:nvPr/>
        </p:nvPicPr>
        <p:blipFill>
          <a:blip r:embed="rId3"/>
          <a:srcRect l="0" t="0" r="0" b="15130"/>
          <a:stretch/>
        </p:blipFill>
        <p:spPr>
          <a:xfrm>
            <a:off x="1819800" y="759960"/>
            <a:ext cx="6351480" cy="4064400"/>
          </a:xfrm>
          <a:prstGeom prst="rect">
            <a:avLst/>
          </a:prstGeom>
          <a:ln>
            <a:noFill/>
          </a:ln>
        </p:spPr>
      </p:pic>
      <p:sp>
        <p:nvSpPr>
          <p:cNvPr id="183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A8032F9-8F63-4972-B13C-3BA330D4114A}" type="slidenum">
              <a:rPr b="0" lang="de-DE" sz="1200" spc="-1" strike="noStrike">
                <a:solidFill>
                  <a:srgbClr val="8c8c8c"/>
                </a:solidFill>
                <a:latin typeface="Calibri"/>
                <a:ea typeface="Calibri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84" name="CustomShape 5"/>
          <p:cNvSpPr/>
          <p:nvPr/>
        </p:nvSpPr>
        <p:spPr>
          <a:xfrm>
            <a:off x="496080" y="4570200"/>
            <a:ext cx="8041320" cy="722160"/>
          </a:xfrm>
          <a:prstGeom prst="roundRect">
            <a:avLst>
              <a:gd name="adj" fmla="val 16667"/>
            </a:avLst>
          </a:prstGeom>
          <a:solidFill>
            <a:srgbClr val="aab49c">
              <a:alpha val="9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de-DE" sz="2400" spc="-1" strike="noStrike">
                <a:solidFill>
                  <a:srgbClr val="3f3f3f"/>
                </a:solidFill>
                <a:latin typeface="Calibri"/>
                <a:ea typeface="Calibri"/>
              </a:rPr>
              <a:t>Vielen Dank für Ihre Aufmerksamkeit! Gibt es Fragen?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185" name="CustomShape 6"/>
          <p:cNvSpPr/>
          <p:nvPr/>
        </p:nvSpPr>
        <p:spPr>
          <a:xfrm>
            <a:off x="1513080" y="5346720"/>
            <a:ext cx="4242240" cy="70884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6360" rIns="36360" tIns="0" bIns="0" anchor="ctr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Calibri"/>
              </a:rPr>
              <a:t>Mut zur Lücke – Tiny und Modulhäuser für Tübingen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Calibri"/>
                <a:ea typeface="Calibri"/>
              </a:rPr>
              <a:t>c/o Moritz Wied, Sindelfinger Str. 70, 72070 Tübingen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00000"/>
                </a:solidFill>
                <a:latin typeface="-apple-system"/>
                <a:ea typeface="Calibri"/>
              </a:rPr>
              <a:t>info@mut-zur-luecke-tuebingen.de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86" name="CustomShape 7"/>
          <p:cNvSpPr/>
          <p:nvPr/>
        </p:nvSpPr>
        <p:spPr>
          <a:xfrm>
            <a:off x="520560" y="5364360"/>
            <a:ext cx="1673640" cy="23832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36360" rIns="36360" tIns="0" bIns="0" anchor="ctr"/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3f3f3f"/>
                </a:solidFill>
                <a:latin typeface="Calibri"/>
                <a:ea typeface="Calibri"/>
              </a:rPr>
              <a:t>Kontakt:</a:t>
            </a:r>
            <a:endParaRPr b="0" lang="de-DE" sz="14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Application>LibreOffice/6.0.6.2$Windows_X86_64 LibreOffice_project/0c292870b25a325b5ed35f6b45599d2ea4458e77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2019-08-06T09:02:40Z</dcterms:created>
  <dc:creator>Vera Polcher-Wied</dc:creator>
  <dc:description/>
  <dc:language>de-DE</dc:language>
  <cp:lastModifiedBy/>
  <dcterms:modified xsi:type="dcterms:W3CDTF">2021-05-16T18:55:42Z</dcterms:modified>
  <cp:revision>1</cp:revision>
  <dc:subject/>
  <dc:title>PowerPoint-Präsentation</dc:title>
</cp:coreProperties>
</file>